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1"/>
  </p:notesMasterIdLst>
  <p:handoutMasterIdLst>
    <p:handoutMasterId r:id="rId12"/>
  </p:handoutMasterIdLst>
  <p:sldIdLst>
    <p:sldId id="261" r:id="rId2"/>
    <p:sldId id="449" r:id="rId3"/>
    <p:sldId id="453" r:id="rId4"/>
    <p:sldId id="454" r:id="rId5"/>
    <p:sldId id="452" r:id="rId6"/>
    <p:sldId id="448" r:id="rId7"/>
    <p:sldId id="450" r:id="rId8"/>
    <p:sldId id="446" r:id="rId9"/>
    <p:sldId id="445" r:id="rId10"/>
  </p:sldIdLst>
  <p:sldSz cx="9144000" cy="6858000" type="screen4x3"/>
  <p:notesSz cx="7102475" cy="10234613"/>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CCCCFF"/>
    <a:srgbClr val="FF0000"/>
    <a:srgbClr val="66FF33"/>
    <a:srgbClr val="99FF66"/>
    <a:srgbClr val="FFFF00"/>
    <a:srgbClr val="99FFCC"/>
    <a:srgbClr val="FF9966"/>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00" autoAdjust="0"/>
    <p:restoredTop sz="96256" autoAdjust="0"/>
  </p:normalViewPr>
  <p:slideViewPr>
    <p:cSldViewPr>
      <p:cViewPr varScale="1">
        <p:scale>
          <a:sx n="88" d="100"/>
          <a:sy n="88" d="100"/>
        </p:scale>
        <p:origin x="141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Misha%20works\2015\&#1053;&#1048;&#1060;&#1048;%20&#1085;&#1077;&#1092;&#1090;&#1100;\&#1057;&#1090;&#1072;&#1090;&#1080;&#1089;&#1090;&#1080;&#1082;&#1072;2.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Misha%20works\2015\&#1053;&#1048;&#1060;&#1048;%20&#1085;&#1077;&#1092;&#1090;&#1100;\&#1057;&#1090;&#1072;&#1090;&#1080;&#1089;&#1090;&#1080;&#1082;&#1072;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Misha%20works\2015\&#1053;&#1048;&#1060;&#1048;%20&#1085;&#1077;&#1092;&#1090;&#1100;\&#1053;&#1072;&#1083;&#1086;&#1075;&#1086;&#1074;&#1072;&#1103;%20&#1085;&#1072;&#1075;&#1088;&#1091;&#1079;&#1082;&#1072;%20&#1087;&#1086;%20&#1086;&#1090;&#1088;&#1072;&#1089;&#1083;&#1103;&#1084;\&#1086;&#1090;&#1088;&#1072;&#1089;&#1083;&#1077;&#1074;&#1072;&#1103;%20&#1101;&#1082;&#1086;&#1085;&#1086;&#1084;&#1080;&#1082;&#107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Misha%20works\2015\&#1053;&#1048;&#1060;&#1048;%20&#1085;&#1077;&#1092;&#1090;&#1100;\&#1053;&#1072;&#1083;&#1086;&#1075;&#1086;&#1074;&#1072;&#1103;%20&#1085;&#1072;&#1075;&#1088;&#1091;&#1079;&#1082;&#1072;%20&#1087;&#1086;%20&#1086;&#1090;&#1088;&#1072;&#1089;&#1083;&#1103;&#1084;\&#1086;&#1090;&#1088;&#1072;&#1089;&#1083;&#1077;&#1074;&#1072;&#1103;%20&#1101;&#1082;&#1086;&#1085;&#1086;&#1084;&#1080;&#1082;&#107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H:\&#1053;&#1044;&#1044;\&#1057;&#1090;&#1072;&#1090;&#1080;&#1089;&#1090;&#1080;&#1082;&#107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H:\&#1053;&#1044;&#1044;\&#1057;&#1090;&#1072;&#1090;&#1080;&#1089;&#1090;&#1080;&#1082;&#107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669607989049433"/>
          <c:y val="0.1061579215710001"/>
          <c:w val="0.74876146756651885"/>
          <c:h val="0.82054376581336841"/>
        </c:manualLayout>
      </c:layout>
      <c:barChart>
        <c:barDir val="bar"/>
        <c:grouping val="stacked"/>
        <c:varyColors val="0"/>
        <c:ser>
          <c:idx val="0"/>
          <c:order val="0"/>
          <c:tx>
            <c:strRef>
              <c:f>'Экспорт специализация'!$M$8</c:f>
              <c:strCache>
                <c:ptCount val="1"/>
                <c:pt idx="0">
                  <c:v>нефть</c:v>
                </c:pt>
              </c:strCache>
            </c:strRef>
          </c:tx>
          <c:invertIfNegative val="0"/>
          <c:cat>
            <c:strRef>
              <c:f>'Экспорт специализация'!$L$9:$L$20</c:f>
              <c:strCache>
                <c:ptCount val="12"/>
                <c:pt idx="0">
                  <c:v>Ирак</c:v>
                </c:pt>
                <c:pt idx="1">
                  <c:v>Кувейт</c:v>
                </c:pt>
                <c:pt idx="2">
                  <c:v>Венесуэла</c:v>
                </c:pt>
                <c:pt idx="3">
                  <c:v>Катар</c:v>
                </c:pt>
                <c:pt idx="4">
                  <c:v>Саудовская Аравия</c:v>
                </c:pt>
                <c:pt idx="5">
                  <c:v>Казахстан</c:v>
                </c:pt>
                <c:pt idx="6">
                  <c:v>Россия</c:v>
                </c:pt>
                <c:pt idx="7">
                  <c:v>ОАЭ</c:v>
                </c:pt>
                <c:pt idx="8">
                  <c:v>Иран</c:v>
                </c:pt>
                <c:pt idx="9">
                  <c:v>Норвегия</c:v>
                </c:pt>
                <c:pt idx="10">
                  <c:v>Канада</c:v>
                </c:pt>
                <c:pt idx="11">
                  <c:v>Мексика</c:v>
                </c:pt>
              </c:strCache>
            </c:strRef>
          </c:cat>
          <c:val>
            <c:numRef>
              <c:f>'Экспорт специализация'!$M$9:$M$20</c:f>
              <c:numCache>
                <c:formatCode>0%</c:formatCode>
                <c:ptCount val="12"/>
                <c:pt idx="0">
                  <c:v>0.98818250846587552</c:v>
                </c:pt>
                <c:pt idx="1">
                  <c:v>0.68522538697091351</c:v>
                </c:pt>
                <c:pt idx="2">
                  <c:v>0.75602871425922258</c:v>
                </c:pt>
                <c:pt idx="3">
                  <c:v>0.16326501595432974</c:v>
                </c:pt>
                <c:pt idx="4">
                  <c:v>0.77352214323147761</c:v>
                </c:pt>
                <c:pt idx="5">
                  <c:v>0.68548332547683233</c:v>
                </c:pt>
                <c:pt idx="6">
                  <c:v>0.31004294710939739</c:v>
                </c:pt>
                <c:pt idx="7">
                  <c:v>0.47309473707139899</c:v>
                </c:pt>
                <c:pt idx="8">
                  <c:v>0.62795105188215794</c:v>
                </c:pt>
                <c:pt idx="9">
                  <c:v>0.30920627742134837</c:v>
                </c:pt>
                <c:pt idx="10">
                  <c:v>0.18633060247777194</c:v>
                </c:pt>
                <c:pt idx="11">
                  <c:v>9.1188613783668812E-2</c:v>
                </c:pt>
              </c:numCache>
            </c:numRef>
          </c:val>
        </c:ser>
        <c:ser>
          <c:idx val="1"/>
          <c:order val="1"/>
          <c:tx>
            <c:strRef>
              <c:f>'Экспорт специализация'!$N$8</c:f>
              <c:strCache>
                <c:ptCount val="1"/>
                <c:pt idx="0">
                  <c:v>нефтепродукты</c:v>
                </c:pt>
              </c:strCache>
            </c:strRef>
          </c:tx>
          <c:spPr>
            <a:solidFill>
              <a:schemeClr val="accent1">
                <a:lumMod val="50000"/>
              </a:schemeClr>
            </a:solidFill>
            <a:ln>
              <a:noFill/>
            </a:ln>
          </c:spPr>
          <c:invertIfNegative val="0"/>
          <c:cat>
            <c:strRef>
              <c:f>'Экспорт специализация'!$L$9:$L$20</c:f>
              <c:strCache>
                <c:ptCount val="12"/>
                <c:pt idx="0">
                  <c:v>Ирак</c:v>
                </c:pt>
                <c:pt idx="1">
                  <c:v>Кувейт</c:v>
                </c:pt>
                <c:pt idx="2">
                  <c:v>Венесуэла</c:v>
                </c:pt>
                <c:pt idx="3">
                  <c:v>Катар</c:v>
                </c:pt>
                <c:pt idx="4">
                  <c:v>Саудовская Аравия</c:v>
                </c:pt>
                <c:pt idx="5">
                  <c:v>Казахстан</c:v>
                </c:pt>
                <c:pt idx="6">
                  <c:v>Россия</c:v>
                </c:pt>
                <c:pt idx="7">
                  <c:v>ОАЭ</c:v>
                </c:pt>
                <c:pt idx="8">
                  <c:v>Иран</c:v>
                </c:pt>
                <c:pt idx="9">
                  <c:v>Норвегия</c:v>
                </c:pt>
                <c:pt idx="10">
                  <c:v>Канада</c:v>
                </c:pt>
                <c:pt idx="11">
                  <c:v>Мексика</c:v>
                </c:pt>
              </c:strCache>
            </c:strRef>
          </c:cat>
          <c:val>
            <c:numRef>
              <c:f>'Экспорт специализация'!$N$9:$N$20</c:f>
              <c:numCache>
                <c:formatCode>0%</c:formatCode>
                <c:ptCount val="12"/>
                <c:pt idx="0">
                  <c:v>5.8242359555139888E-3</c:v>
                </c:pt>
                <c:pt idx="1">
                  <c:v>0.22573335994543051</c:v>
                </c:pt>
                <c:pt idx="2">
                  <c:v>0.16641946606343633</c:v>
                </c:pt>
                <c:pt idx="3">
                  <c:v>4.8445609574954702E-2</c:v>
                </c:pt>
                <c:pt idx="4">
                  <c:v>6.3755127551143792E-2</c:v>
                </c:pt>
                <c:pt idx="5">
                  <c:v>3.7960704385357674E-2</c:v>
                </c:pt>
                <c:pt idx="6">
                  <c:v>0.23306675871544191</c:v>
                </c:pt>
                <c:pt idx="7">
                  <c:v>0.11931826921182018</c:v>
                </c:pt>
                <c:pt idx="8">
                  <c:v>7.9058274192872913E-3</c:v>
                </c:pt>
                <c:pt idx="9">
                  <c:v>5.3151778757286737E-2</c:v>
                </c:pt>
                <c:pt idx="10">
                  <c:v>3.2122258763856854E-2</c:v>
                </c:pt>
                <c:pt idx="11">
                  <c:v>1.4216888876867265E-2</c:v>
                </c:pt>
              </c:numCache>
            </c:numRef>
          </c:val>
        </c:ser>
        <c:ser>
          <c:idx val="2"/>
          <c:order val="2"/>
          <c:tx>
            <c:strRef>
              <c:f>'Экспорт специализация'!$O$8</c:f>
              <c:strCache>
                <c:ptCount val="1"/>
                <c:pt idx="0">
                  <c:v>газ</c:v>
                </c:pt>
              </c:strCache>
            </c:strRef>
          </c:tx>
          <c:spPr>
            <a:solidFill>
              <a:srgbClr val="00B0F0"/>
            </a:solidFill>
          </c:spPr>
          <c:invertIfNegative val="0"/>
          <c:cat>
            <c:strRef>
              <c:f>'Экспорт специализация'!$L$9:$L$20</c:f>
              <c:strCache>
                <c:ptCount val="12"/>
                <c:pt idx="0">
                  <c:v>Ирак</c:v>
                </c:pt>
                <c:pt idx="1">
                  <c:v>Кувейт</c:v>
                </c:pt>
                <c:pt idx="2">
                  <c:v>Венесуэла</c:v>
                </c:pt>
                <c:pt idx="3">
                  <c:v>Катар</c:v>
                </c:pt>
                <c:pt idx="4">
                  <c:v>Саудовская Аравия</c:v>
                </c:pt>
                <c:pt idx="5">
                  <c:v>Казахстан</c:v>
                </c:pt>
                <c:pt idx="6">
                  <c:v>Россия</c:v>
                </c:pt>
                <c:pt idx="7">
                  <c:v>ОАЭ</c:v>
                </c:pt>
                <c:pt idx="8">
                  <c:v>Иран</c:v>
                </c:pt>
                <c:pt idx="9">
                  <c:v>Норвегия</c:v>
                </c:pt>
                <c:pt idx="10">
                  <c:v>Канада</c:v>
                </c:pt>
                <c:pt idx="11">
                  <c:v>Мексика</c:v>
                </c:pt>
              </c:strCache>
            </c:strRef>
          </c:cat>
          <c:val>
            <c:numRef>
              <c:f>'Экспорт специализация'!$O$9:$O$20</c:f>
              <c:numCache>
                <c:formatCode>0%</c:formatCode>
                <c:ptCount val="12"/>
                <c:pt idx="0">
                  <c:v>6.6811911955244496E-5</c:v>
                </c:pt>
                <c:pt idx="1">
                  <c:v>2.3593551612840827E-2</c:v>
                </c:pt>
                <c:pt idx="2">
                  <c:v>1.0340707884577081E-5</c:v>
                </c:pt>
                <c:pt idx="3">
                  <c:v>0.65384136016694061</c:v>
                </c:pt>
                <c:pt idx="4">
                  <c:v>1.6444385267934153E-2</c:v>
                </c:pt>
                <c:pt idx="5">
                  <c:v>4.2136850829124904E-2</c:v>
                </c:pt>
                <c:pt idx="6">
                  <c:v>0.15166092757075925</c:v>
                </c:pt>
                <c:pt idx="7">
                  <c:v>7.6755891192108322E-2</c:v>
                </c:pt>
                <c:pt idx="8">
                  <c:v>2.2920395354982083E-3</c:v>
                </c:pt>
                <c:pt idx="9">
                  <c:v>0.27532997198622505</c:v>
                </c:pt>
                <c:pt idx="10">
                  <c:v>3.5545238385278052E-2</c:v>
                </c:pt>
                <c:pt idx="11">
                  <c:v>5.2723784995997834E-5</c:v>
                </c:pt>
              </c:numCache>
            </c:numRef>
          </c:val>
        </c:ser>
        <c:dLbls>
          <c:showLegendKey val="0"/>
          <c:showVal val="0"/>
          <c:showCatName val="0"/>
          <c:showSerName val="0"/>
          <c:showPercent val="0"/>
          <c:showBubbleSize val="0"/>
        </c:dLbls>
        <c:gapWidth val="66"/>
        <c:overlap val="100"/>
        <c:axId val="165084008"/>
        <c:axId val="73526392"/>
      </c:barChart>
      <c:catAx>
        <c:axId val="165084008"/>
        <c:scaling>
          <c:orientation val="maxMin"/>
        </c:scaling>
        <c:delete val="0"/>
        <c:axPos val="l"/>
        <c:numFmt formatCode="General" sourceLinked="0"/>
        <c:majorTickMark val="out"/>
        <c:minorTickMark val="none"/>
        <c:tickLblPos val="nextTo"/>
        <c:crossAx val="73526392"/>
        <c:crosses val="autoZero"/>
        <c:auto val="1"/>
        <c:lblAlgn val="ctr"/>
        <c:lblOffset val="100"/>
        <c:noMultiLvlLbl val="0"/>
      </c:catAx>
      <c:valAx>
        <c:axId val="73526392"/>
        <c:scaling>
          <c:orientation val="minMax"/>
          <c:max val="1"/>
        </c:scaling>
        <c:delete val="0"/>
        <c:axPos val="t"/>
        <c:numFmt formatCode="0%" sourceLinked="1"/>
        <c:majorTickMark val="out"/>
        <c:minorTickMark val="none"/>
        <c:tickLblPos val="nextTo"/>
        <c:crossAx val="165084008"/>
        <c:crosses val="autoZero"/>
        <c:crossBetween val="between"/>
      </c:valAx>
    </c:plotArea>
    <c:legend>
      <c:legendPos val="b"/>
      <c:layout>
        <c:manualLayout>
          <c:xMode val="edge"/>
          <c:yMode val="edge"/>
          <c:x val="0.63902595728357225"/>
          <c:y val="0.81664966580300158"/>
          <c:w val="0.35792066080708013"/>
          <c:h val="0.18198991128768893"/>
        </c:manualLayout>
      </c:layout>
      <c:overlay val="0"/>
    </c:legend>
    <c:plotVisOnly val="1"/>
    <c:dispBlanksAs val="gap"/>
    <c:showDLblsOverMax val="0"/>
  </c:chart>
  <c:txPr>
    <a:bodyPr/>
    <a:lstStyle/>
    <a:p>
      <a:pPr>
        <a:defRPr sz="11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06388342471752"/>
          <c:y val="9.8716187990650475E-2"/>
          <c:w val="0.80931346680434202"/>
          <c:h val="0.66827102418551498"/>
        </c:manualLayout>
      </c:layout>
      <c:scatterChart>
        <c:scatterStyle val="lineMarker"/>
        <c:varyColors val="0"/>
        <c:ser>
          <c:idx val="0"/>
          <c:order val="0"/>
          <c:tx>
            <c:strRef>
              <c:f>Лист2!$P$6:$P$22</c:f>
              <c:strCache>
                <c:ptCount val="1"/>
                <c:pt idx="0">
                  <c:v>Бразилия Венесуэла Китай Мексика Россия Иран США Норвегия Великобритания Нигерия Казахстан Ирак Канада ОАЭ С. Аравия Кувейт Катар</c:v>
                </c:pt>
              </c:strCache>
            </c:strRef>
          </c:tx>
          <c:spPr>
            <a:ln w="28575">
              <a:noFill/>
            </a:ln>
          </c:spPr>
          <c:marker>
            <c:symbol val="circle"/>
            <c:size val="8"/>
            <c:spPr>
              <a:solidFill>
                <a:schemeClr val="accent4">
                  <a:lumMod val="60000"/>
                  <a:lumOff val="40000"/>
                </a:schemeClr>
              </a:solidFill>
            </c:spPr>
          </c:marker>
          <c:dPt>
            <c:idx val="4"/>
            <c:marker>
              <c:symbol val="circle"/>
              <c:size val="14"/>
              <c:spPr>
                <a:solidFill>
                  <a:srgbClr val="FF0000"/>
                </a:solidFill>
              </c:spPr>
            </c:marker>
            <c:bubble3D val="0"/>
          </c:dPt>
          <c:dLbls>
            <c:dLbl>
              <c:idx val="0"/>
              <c:tx>
                <c:rich>
                  <a:bodyPr/>
                  <a:lstStyle/>
                  <a:p>
                    <a:r>
                      <a:rPr lang="ru-RU"/>
                      <a:t>Бразилия</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
              <c:tx>
                <c:rich>
                  <a:bodyPr/>
                  <a:lstStyle/>
                  <a:p>
                    <a:r>
                      <a:rPr lang="ru-RU"/>
                      <a:t>Венесуэла</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2"/>
              <c:tx>
                <c:rich>
                  <a:bodyPr/>
                  <a:lstStyle/>
                  <a:p>
                    <a:r>
                      <a:rPr lang="ru-RU"/>
                      <a:t>Китай</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3"/>
              <c:tx>
                <c:rich>
                  <a:bodyPr/>
                  <a:lstStyle/>
                  <a:p>
                    <a:r>
                      <a:rPr lang="ru-RU"/>
                      <a:t>Мексика</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ru-RU"/>
                      <a:t>Россия</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5"/>
              <c:tx>
                <c:rich>
                  <a:bodyPr/>
                  <a:lstStyle/>
                  <a:p>
                    <a:r>
                      <a:rPr lang="ru-RU"/>
                      <a:t>Иран</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6"/>
              <c:layout>
                <c:manualLayout>
                  <c:x val="-1.0106579048727544E-2"/>
                  <c:y val="4.9741584356187814E-2"/>
                </c:manualLayout>
              </c:layout>
              <c:tx>
                <c:rich>
                  <a:bodyPr/>
                  <a:lstStyle/>
                  <a:p>
                    <a:r>
                      <a:rPr lang="ru-RU"/>
                      <a:t>США</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7"/>
              <c:tx>
                <c:rich>
                  <a:bodyPr/>
                  <a:lstStyle/>
                  <a:p>
                    <a:r>
                      <a:rPr lang="ru-RU"/>
                      <a:t>Норвегия</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8"/>
              <c:tx>
                <c:rich>
                  <a:bodyPr/>
                  <a:lstStyle/>
                  <a:p>
                    <a:r>
                      <a:rPr lang="ru-RU"/>
                      <a:t>Великобритания</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9"/>
              <c:tx>
                <c:rich>
                  <a:bodyPr/>
                  <a:lstStyle/>
                  <a:p>
                    <a:r>
                      <a:rPr lang="ru-RU"/>
                      <a:t>Нигерия</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0"/>
              <c:tx>
                <c:rich>
                  <a:bodyPr/>
                  <a:lstStyle/>
                  <a:p>
                    <a:r>
                      <a:rPr lang="ru-RU"/>
                      <a:t>Казахстан</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2"/>
              <c:tx>
                <c:rich>
                  <a:bodyPr/>
                  <a:lstStyle/>
                  <a:p>
                    <a:r>
                      <a:rPr lang="ru-RU"/>
                      <a:t>Канада</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3"/>
              <c:tx>
                <c:rich>
                  <a:bodyPr/>
                  <a:lstStyle/>
                  <a:p>
                    <a:r>
                      <a:rPr lang="ru-RU"/>
                      <a:t>ОАЭ</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4"/>
              <c:delete val="1"/>
              <c:extLst>
                <c:ext xmlns:c15="http://schemas.microsoft.com/office/drawing/2012/chart" uri="{CE6537A1-D6FC-4f65-9D91-7224C49458BB}"/>
              </c:extLst>
            </c:dLbl>
            <c:dLbl>
              <c:idx val="15"/>
              <c:layout>
                <c:manualLayout>
                  <c:x val="-0.13787499918309731"/>
                  <c:y val="-7.1016454793675896E-2"/>
                </c:manualLayout>
              </c:layout>
              <c:tx>
                <c:rich>
                  <a:bodyPr/>
                  <a:lstStyle/>
                  <a:p>
                    <a:r>
                      <a:rPr lang="ru-RU"/>
                      <a:t>Кувейт</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6"/>
              <c:layout>
                <c:manualLayout>
                  <c:x val="-3.7210326303613324E-2"/>
                  <c:y val="-0.10516062901991685"/>
                </c:manualLayout>
              </c:layout>
              <c:tx>
                <c:rich>
                  <a:bodyPr/>
                  <a:lstStyle/>
                  <a:p>
                    <a:r>
                      <a:rPr lang="ru-RU"/>
                      <a:t>Катар</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Лист2!$Q$6:$Q$22</c:f>
              <c:numCache>
                <c:formatCode>General</c:formatCode>
                <c:ptCount val="17"/>
                <c:pt idx="0">
                  <c:v>69</c:v>
                </c:pt>
                <c:pt idx="1">
                  <c:v>65.5</c:v>
                </c:pt>
                <c:pt idx="2">
                  <c:v>64.599999999999994</c:v>
                </c:pt>
                <c:pt idx="3">
                  <c:v>51.8</c:v>
                </c:pt>
                <c:pt idx="4">
                  <c:v>48.9</c:v>
                </c:pt>
                <c:pt idx="5">
                  <c:v>44.1</c:v>
                </c:pt>
                <c:pt idx="6">
                  <c:v>43.8</c:v>
                </c:pt>
                <c:pt idx="7">
                  <c:v>40.700000000000003</c:v>
                </c:pt>
                <c:pt idx="8">
                  <c:v>33.700000000000003</c:v>
                </c:pt>
                <c:pt idx="9">
                  <c:v>32.700000000000003</c:v>
                </c:pt>
                <c:pt idx="10">
                  <c:v>28.6</c:v>
                </c:pt>
                <c:pt idx="11">
                  <c:v>27.8</c:v>
                </c:pt>
                <c:pt idx="12">
                  <c:v>21</c:v>
                </c:pt>
                <c:pt idx="13">
                  <c:v>14.8</c:v>
                </c:pt>
                <c:pt idx="14">
                  <c:v>14.5</c:v>
                </c:pt>
                <c:pt idx="15">
                  <c:v>12.8</c:v>
                </c:pt>
                <c:pt idx="16">
                  <c:v>11.3</c:v>
                </c:pt>
              </c:numCache>
            </c:numRef>
          </c:xVal>
          <c:yVal>
            <c:numRef>
              <c:f>Лист2!$R$6:$R$22</c:f>
              <c:numCache>
                <c:formatCode>General</c:formatCode>
                <c:ptCount val="17"/>
                <c:pt idx="0">
                  <c:v>35.300000000000004</c:v>
                </c:pt>
                <c:pt idx="1">
                  <c:v>13.6</c:v>
                </c:pt>
                <c:pt idx="2">
                  <c:v>19.399999999999999</c:v>
                </c:pt>
                <c:pt idx="3">
                  <c:v>10</c:v>
                </c:pt>
                <c:pt idx="4">
                  <c:v>28.7</c:v>
                </c:pt>
                <c:pt idx="5">
                  <c:v>5.9</c:v>
                </c:pt>
                <c:pt idx="6">
                  <c:v>24.3</c:v>
                </c:pt>
                <c:pt idx="7">
                  <c:v>42.2</c:v>
                </c:pt>
                <c:pt idx="8">
                  <c:v>35.200000000000003</c:v>
                </c:pt>
                <c:pt idx="9">
                  <c:v>3</c:v>
                </c:pt>
                <c:pt idx="10">
                  <c:v>13.5</c:v>
                </c:pt>
                <c:pt idx="12">
                  <c:v>30.7</c:v>
                </c:pt>
                <c:pt idx="13">
                  <c:v>7.2</c:v>
                </c:pt>
                <c:pt idx="14">
                  <c:v>3.7</c:v>
                </c:pt>
                <c:pt idx="15">
                  <c:v>0.70000000000000062</c:v>
                </c:pt>
                <c:pt idx="16">
                  <c:v>5.0999999999999996</c:v>
                </c:pt>
              </c:numCache>
            </c:numRef>
          </c:yVal>
          <c:smooth val="0"/>
        </c:ser>
        <c:dLbls>
          <c:showLegendKey val="0"/>
          <c:showVal val="0"/>
          <c:showCatName val="0"/>
          <c:showSerName val="0"/>
          <c:showPercent val="0"/>
          <c:showBubbleSize val="0"/>
        </c:dLbls>
        <c:axId val="165066264"/>
        <c:axId val="10258408"/>
      </c:scatterChart>
      <c:valAx>
        <c:axId val="165066264"/>
        <c:scaling>
          <c:orientation val="minMax"/>
        </c:scaling>
        <c:delete val="0"/>
        <c:axPos val="b"/>
        <c:numFmt formatCode="General" sourceLinked="1"/>
        <c:majorTickMark val="out"/>
        <c:minorTickMark val="none"/>
        <c:tickLblPos val="nextTo"/>
        <c:crossAx val="10258408"/>
        <c:crosses val="autoZero"/>
        <c:crossBetween val="midCat"/>
      </c:valAx>
      <c:valAx>
        <c:axId val="10258408"/>
        <c:scaling>
          <c:orientation val="minMax"/>
        </c:scaling>
        <c:delete val="0"/>
        <c:axPos val="l"/>
        <c:numFmt formatCode="General" sourceLinked="1"/>
        <c:majorTickMark val="out"/>
        <c:minorTickMark val="none"/>
        <c:tickLblPos val="nextTo"/>
        <c:crossAx val="165066264"/>
        <c:crosses val="autoZero"/>
        <c:crossBetween val="midCat"/>
      </c:valAx>
    </c:plotArea>
    <c:plotVisOnly val="1"/>
    <c:dispBlanksAs val="gap"/>
    <c:showDLblsOverMax val="0"/>
  </c:chart>
  <c:spPr>
    <a:ln>
      <a:noFill/>
    </a:ln>
  </c:spPr>
  <c:txPr>
    <a:bodyPr/>
    <a:lstStyle/>
    <a:p>
      <a:pPr>
        <a:defRPr>
          <a:latin typeface="Times New Roman" pitchFamily="18" charset="0"/>
          <a:cs typeface="Times New Roman" pitchFamily="18" charset="0"/>
        </a:defRPr>
      </a:pPr>
      <a:endParaRPr lang="ru-RU"/>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3977537182852156"/>
          <c:y val="0.11526975794692336"/>
          <c:w val="0.52107195975503051"/>
          <c:h val="0.833804316127151"/>
        </c:manualLayout>
      </c:layout>
      <c:barChart>
        <c:barDir val="bar"/>
        <c:grouping val="clustered"/>
        <c:varyColors val="0"/>
        <c:ser>
          <c:idx val="0"/>
          <c:order val="0"/>
          <c:tx>
            <c:strRef>
              <c:f>Оборот!$Y$2</c:f>
              <c:strCache>
                <c:ptCount val="1"/>
                <c:pt idx="0">
                  <c:v>2005</c:v>
                </c:pt>
              </c:strCache>
            </c:strRef>
          </c:tx>
          <c:spPr>
            <a:solidFill>
              <a:srgbClr val="00B0F0"/>
            </a:solidFill>
          </c:spPr>
          <c:invertIfNegative val="0"/>
          <c:cat>
            <c:strRef>
              <c:f>Оборот!$X$3:$X$15</c:f>
              <c:strCache>
                <c:ptCount val="13"/>
                <c:pt idx="0">
                  <c:v>Производство табачных изделий</c:v>
                </c:pt>
                <c:pt idx="1">
                  <c:v>Добыча сырой нефти и природного газа</c:v>
                </c:pt>
                <c:pt idx="2">
                  <c:v>Текстильное производство</c:v>
                </c:pt>
                <c:pt idx="3">
                  <c:v>Строительство</c:v>
                </c:pt>
                <c:pt idx="4">
                  <c:v>Производство машин и оборудования</c:v>
                </c:pt>
                <c:pt idx="5">
                  <c:v>Производство пищевых продуктов</c:v>
                </c:pt>
                <c:pt idx="6">
                  <c:v>Транспорт и связь</c:v>
                </c:pt>
                <c:pt idx="7">
                  <c:v>Добыча металлических руд</c:v>
                </c:pt>
                <c:pt idx="8">
                  <c:v>Производство автомобилей, прицепов и полуприцепов</c:v>
                </c:pt>
                <c:pt idx="9">
                  <c:v>Производство судов, летательных и космических аппаратов</c:v>
                </c:pt>
                <c:pt idx="10">
                  <c:v>Металлургическое производство</c:v>
                </c:pt>
                <c:pt idx="11">
                  <c:v>Химическое производство</c:v>
                </c:pt>
                <c:pt idx="12">
                  <c:v>Производство целлюлозы, древесной массы, бумаги</c:v>
                </c:pt>
              </c:strCache>
            </c:strRef>
          </c:cat>
          <c:val>
            <c:numRef>
              <c:f>Оборот!$Y$3:$Y$15</c:f>
              <c:numCache>
                <c:formatCode>0.00</c:formatCode>
                <c:ptCount val="13"/>
                <c:pt idx="0">
                  <c:v>58.809294453821458</c:v>
                </c:pt>
                <c:pt idx="1">
                  <c:v>37.822042331742054</c:v>
                </c:pt>
                <c:pt idx="2">
                  <c:v>17.457913957944807</c:v>
                </c:pt>
                <c:pt idx="3">
                  <c:v>26.189632577294709</c:v>
                </c:pt>
                <c:pt idx="4">
                  <c:v>16.688428873306606</c:v>
                </c:pt>
                <c:pt idx="5">
                  <c:v>14.640850729764143</c:v>
                </c:pt>
                <c:pt idx="6">
                  <c:v>14.038314004752245</c:v>
                </c:pt>
                <c:pt idx="7">
                  <c:v>16.489871794743646</c:v>
                </c:pt>
                <c:pt idx="8">
                  <c:v>6.4436390028944341</c:v>
                </c:pt>
                <c:pt idx="9">
                  <c:v>8.2224014651523767</c:v>
                </c:pt>
                <c:pt idx="10">
                  <c:v>10.168204539394099</c:v>
                </c:pt>
                <c:pt idx="11">
                  <c:v>6.0043540882755559</c:v>
                </c:pt>
                <c:pt idx="12">
                  <c:v>4.6144610171536806</c:v>
                </c:pt>
              </c:numCache>
            </c:numRef>
          </c:val>
        </c:ser>
        <c:ser>
          <c:idx val="1"/>
          <c:order val="1"/>
          <c:tx>
            <c:strRef>
              <c:f>Оборот!$Z$2</c:f>
              <c:strCache>
                <c:ptCount val="1"/>
                <c:pt idx="0">
                  <c:v>2014</c:v>
                </c:pt>
              </c:strCache>
            </c:strRef>
          </c:tx>
          <c:spPr>
            <a:solidFill>
              <a:srgbClr val="FF0000"/>
            </a:solidFill>
            <a:ln>
              <a:solidFill>
                <a:srgbClr val="FF0000"/>
              </a:solidFill>
            </a:ln>
          </c:spPr>
          <c:invertIfNegative val="0"/>
          <c:cat>
            <c:strRef>
              <c:f>Оборот!$X$3:$X$15</c:f>
              <c:strCache>
                <c:ptCount val="13"/>
                <c:pt idx="0">
                  <c:v>Производство табачных изделий</c:v>
                </c:pt>
                <c:pt idx="1">
                  <c:v>Добыча сырой нефти и природного газа</c:v>
                </c:pt>
                <c:pt idx="2">
                  <c:v>Текстильное производство</c:v>
                </c:pt>
                <c:pt idx="3">
                  <c:v>Строительство</c:v>
                </c:pt>
                <c:pt idx="4">
                  <c:v>Производство машин и оборудования</c:v>
                </c:pt>
                <c:pt idx="5">
                  <c:v>Производство пищевых продуктов</c:v>
                </c:pt>
                <c:pt idx="6">
                  <c:v>Транспорт и связь</c:v>
                </c:pt>
                <c:pt idx="7">
                  <c:v>Добыча металлических руд</c:v>
                </c:pt>
                <c:pt idx="8">
                  <c:v>Производство автомобилей, прицепов и полуприцепов</c:v>
                </c:pt>
                <c:pt idx="9">
                  <c:v>Производство судов, летательных и космических аппаратов</c:v>
                </c:pt>
                <c:pt idx="10">
                  <c:v>Металлургическое производство</c:v>
                </c:pt>
                <c:pt idx="11">
                  <c:v>Химическое производство</c:v>
                </c:pt>
                <c:pt idx="12">
                  <c:v>Производство целлюлозы, древесной массы, бумаги</c:v>
                </c:pt>
              </c:strCache>
            </c:strRef>
          </c:cat>
          <c:val>
            <c:numRef>
              <c:f>Оборот!$Z$3:$Z$15</c:f>
              <c:numCache>
                <c:formatCode>0.00</c:formatCode>
                <c:ptCount val="13"/>
                <c:pt idx="0">
                  <c:v>37.770082774206244</c:v>
                </c:pt>
                <c:pt idx="1">
                  <c:v>31.493970732056237</c:v>
                </c:pt>
                <c:pt idx="2">
                  <c:v>23.783391558373498</c:v>
                </c:pt>
                <c:pt idx="3">
                  <c:v>22.406316528006425</c:v>
                </c:pt>
                <c:pt idx="4">
                  <c:v>14.440620377787727</c:v>
                </c:pt>
                <c:pt idx="5">
                  <c:v>12.963327445108094</c:v>
                </c:pt>
                <c:pt idx="6">
                  <c:v>8.4068776824837688</c:v>
                </c:pt>
                <c:pt idx="7">
                  <c:v>6.8625523252464129</c:v>
                </c:pt>
                <c:pt idx="8">
                  <c:v>6.6580382793690145</c:v>
                </c:pt>
                <c:pt idx="9">
                  <c:v>5.9972987677399354</c:v>
                </c:pt>
                <c:pt idx="10">
                  <c:v>4.8390339944511034</c:v>
                </c:pt>
                <c:pt idx="11">
                  <c:v>3.4484303716714146</c:v>
                </c:pt>
                <c:pt idx="12">
                  <c:v>3.0227445934997661</c:v>
                </c:pt>
              </c:numCache>
            </c:numRef>
          </c:val>
        </c:ser>
        <c:dLbls>
          <c:showLegendKey val="0"/>
          <c:showVal val="0"/>
          <c:showCatName val="0"/>
          <c:showSerName val="0"/>
          <c:showPercent val="0"/>
          <c:showBubbleSize val="0"/>
        </c:dLbls>
        <c:gapWidth val="150"/>
        <c:axId val="166534640"/>
        <c:axId val="167096616"/>
      </c:barChart>
      <c:catAx>
        <c:axId val="166534640"/>
        <c:scaling>
          <c:orientation val="maxMin"/>
        </c:scaling>
        <c:delete val="0"/>
        <c:axPos val="r"/>
        <c:numFmt formatCode="General" sourceLinked="0"/>
        <c:majorTickMark val="out"/>
        <c:minorTickMark val="none"/>
        <c:tickLblPos val="nextTo"/>
        <c:crossAx val="167096616"/>
        <c:crossesAt val="0"/>
        <c:auto val="1"/>
        <c:lblAlgn val="ctr"/>
        <c:lblOffset val="100"/>
        <c:tickLblSkip val="1"/>
        <c:noMultiLvlLbl val="0"/>
      </c:catAx>
      <c:valAx>
        <c:axId val="167096616"/>
        <c:scaling>
          <c:orientation val="maxMin"/>
          <c:max val="60"/>
        </c:scaling>
        <c:delete val="0"/>
        <c:axPos val="t"/>
        <c:numFmt formatCode="0" sourceLinked="0"/>
        <c:majorTickMark val="out"/>
        <c:minorTickMark val="none"/>
        <c:tickLblPos val="nextTo"/>
        <c:crossAx val="166534640"/>
        <c:crosses val="autoZero"/>
        <c:crossBetween val="between"/>
      </c:valAx>
    </c:plotArea>
    <c:legend>
      <c:legendPos val="r"/>
      <c:layout>
        <c:manualLayout>
          <c:xMode val="edge"/>
          <c:yMode val="edge"/>
          <c:x val="0.24647707794372056"/>
          <c:y val="0.78431913929404651"/>
          <c:w val="0.119834403320266"/>
          <c:h val="0.16184310294546522"/>
        </c:manualLayou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927598953651615"/>
          <c:y val="0.13268433508450964"/>
          <c:w val="0.681399793962287"/>
          <c:h val="0.8405663069202236"/>
        </c:manualLayout>
      </c:layout>
      <c:barChart>
        <c:barDir val="bar"/>
        <c:grouping val="clustered"/>
        <c:varyColors val="0"/>
        <c:ser>
          <c:idx val="0"/>
          <c:order val="0"/>
          <c:invertIfNegative val="0"/>
          <c:dPt>
            <c:idx val="1"/>
            <c:invertIfNegative val="0"/>
            <c:bubble3D val="0"/>
            <c:spPr>
              <a:solidFill>
                <a:schemeClr val="accent1">
                  <a:lumMod val="50000"/>
                </a:schemeClr>
              </a:solidFill>
            </c:spPr>
          </c:dPt>
          <c:dPt>
            <c:idx val="3"/>
            <c:invertIfNegative val="0"/>
            <c:bubble3D val="0"/>
            <c:spPr>
              <a:solidFill>
                <a:schemeClr val="accent1">
                  <a:lumMod val="50000"/>
                </a:schemeClr>
              </a:solidFill>
            </c:spPr>
          </c:dPt>
          <c:dPt>
            <c:idx val="4"/>
            <c:invertIfNegative val="0"/>
            <c:bubble3D val="0"/>
            <c:spPr>
              <a:solidFill>
                <a:schemeClr val="accent1">
                  <a:lumMod val="50000"/>
                </a:schemeClr>
              </a:solidFill>
            </c:spPr>
          </c:dPt>
          <c:dPt>
            <c:idx val="6"/>
            <c:invertIfNegative val="0"/>
            <c:bubble3D val="0"/>
            <c:spPr>
              <a:solidFill>
                <a:schemeClr val="accent1">
                  <a:lumMod val="50000"/>
                </a:schemeClr>
              </a:solidFill>
            </c:spPr>
          </c:dPt>
          <c:cat>
            <c:strRef>
              <c:f>Лист12!$A$7:$A$21</c:f>
              <c:strCache>
                <c:ptCount val="15"/>
                <c:pt idx="0">
                  <c:v>АЛРОСА</c:v>
                </c:pt>
                <c:pt idx="1">
                  <c:v>Зарубежнефть</c:v>
                </c:pt>
                <c:pt idx="2">
                  <c:v>Совкомфлот</c:v>
                </c:pt>
                <c:pt idx="3">
                  <c:v>Газпром</c:v>
                </c:pt>
                <c:pt idx="4">
                  <c:v>РОСНЕФТЬ</c:v>
                </c:pt>
                <c:pt idx="5">
                  <c:v>РусГидро</c:v>
                </c:pt>
                <c:pt idx="6">
                  <c:v>Газпром нефть </c:v>
                </c:pt>
                <c:pt idx="7">
                  <c:v>Иркутскэнерго</c:v>
                </c:pt>
                <c:pt idx="8">
                  <c:v>ФСК ЕЭС</c:v>
                </c:pt>
                <c:pt idx="9">
                  <c:v>Интер РАО ЕЭС</c:v>
                </c:pt>
                <c:pt idx="10">
                  <c:v>Аэрофлот</c:v>
                </c:pt>
                <c:pt idx="11">
                  <c:v>Транснефть</c:v>
                </c:pt>
                <c:pt idx="12">
                  <c:v>Ростелеком</c:v>
                </c:pt>
                <c:pt idx="13">
                  <c:v>КАМАЗ</c:v>
                </c:pt>
                <c:pt idx="14">
                  <c:v>РЖД</c:v>
                </c:pt>
              </c:strCache>
            </c:strRef>
          </c:cat>
          <c:val>
            <c:numRef>
              <c:f>Лист12!$B$7:$B$21</c:f>
              <c:numCache>
                <c:formatCode>_(* #,##0.00_);_(* \(#,##0.00\);_(* "-"??_);_(@_)</c:formatCode>
                <c:ptCount val="15"/>
                <c:pt idx="0">
                  <c:v>39.612066582532577</c:v>
                </c:pt>
                <c:pt idx="1">
                  <c:v>48.653862777668763</c:v>
                </c:pt>
                <c:pt idx="2">
                  <c:v>49.461946161933554</c:v>
                </c:pt>
                <c:pt idx="3">
                  <c:v>50.8550149245009</c:v>
                </c:pt>
                <c:pt idx="4">
                  <c:v>57.009899945581999</c:v>
                </c:pt>
                <c:pt idx="5">
                  <c:v>60.347720275078821</c:v>
                </c:pt>
                <c:pt idx="6">
                  <c:v>68.118964113848619</c:v>
                </c:pt>
                <c:pt idx="7">
                  <c:v>72.890600558152215</c:v>
                </c:pt>
                <c:pt idx="8">
                  <c:v>74.763083475502938</c:v>
                </c:pt>
                <c:pt idx="9">
                  <c:v>77.613644982085148</c:v>
                </c:pt>
                <c:pt idx="10">
                  <c:v>80.914772090660009</c:v>
                </c:pt>
                <c:pt idx="11">
                  <c:v>85.23508704247638</c:v>
                </c:pt>
                <c:pt idx="12">
                  <c:v>85.578638998600255</c:v>
                </c:pt>
                <c:pt idx="13">
                  <c:v>89.966100131006627</c:v>
                </c:pt>
                <c:pt idx="14">
                  <c:v>95.821660249591758</c:v>
                </c:pt>
              </c:numCache>
            </c:numRef>
          </c:val>
        </c:ser>
        <c:dLbls>
          <c:showLegendKey val="0"/>
          <c:showVal val="0"/>
          <c:showCatName val="0"/>
          <c:showSerName val="0"/>
          <c:showPercent val="0"/>
          <c:showBubbleSize val="0"/>
        </c:dLbls>
        <c:gapWidth val="150"/>
        <c:axId val="167496752"/>
        <c:axId val="167497136"/>
      </c:barChart>
      <c:catAx>
        <c:axId val="167496752"/>
        <c:scaling>
          <c:orientation val="maxMin"/>
        </c:scaling>
        <c:delete val="0"/>
        <c:axPos val="l"/>
        <c:numFmt formatCode="General" sourceLinked="0"/>
        <c:majorTickMark val="out"/>
        <c:minorTickMark val="none"/>
        <c:tickLblPos val="nextTo"/>
        <c:crossAx val="167497136"/>
        <c:crosses val="autoZero"/>
        <c:auto val="1"/>
        <c:lblAlgn val="ctr"/>
        <c:lblOffset val="100"/>
        <c:tickLblSkip val="1"/>
        <c:noMultiLvlLbl val="0"/>
      </c:catAx>
      <c:valAx>
        <c:axId val="167497136"/>
        <c:scaling>
          <c:orientation val="minMax"/>
          <c:max val="100"/>
        </c:scaling>
        <c:delete val="0"/>
        <c:axPos val="t"/>
        <c:numFmt formatCode="#,##0" sourceLinked="0"/>
        <c:majorTickMark val="out"/>
        <c:minorTickMark val="none"/>
        <c:tickLblPos val="nextTo"/>
        <c:crossAx val="167496752"/>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415532777059863E-2"/>
          <c:y val="6.7565912048045171E-2"/>
          <c:w val="0.92421163407050477"/>
          <c:h val="0.62038276374496926"/>
        </c:manualLayout>
      </c:layout>
      <c:barChart>
        <c:barDir val="col"/>
        <c:grouping val="clustered"/>
        <c:varyColors val="0"/>
        <c:ser>
          <c:idx val="0"/>
          <c:order val="0"/>
          <c:tx>
            <c:strRef>
              <c:f>Таблицы!$D$249</c:f>
              <c:strCache>
                <c:ptCount val="1"/>
                <c:pt idx="0">
                  <c:v>Индекс потребительских цен на бензин АИ-92    
</c:v>
                </c:pt>
              </c:strCache>
            </c:strRef>
          </c:tx>
          <c:spPr>
            <a:solidFill>
              <a:srgbClr val="00B0F0"/>
            </a:solidFill>
          </c:spPr>
          <c:invertIfNegative val="0"/>
          <c:cat>
            <c:numRef>
              <c:f>Таблицы!$F$248:$K$248</c:f>
              <c:numCache>
                <c:formatCode>0</c:formatCode>
                <c:ptCount val="6"/>
                <c:pt idx="0">
                  <c:v>2010</c:v>
                </c:pt>
                <c:pt idx="1">
                  <c:v>2011</c:v>
                </c:pt>
                <c:pt idx="2">
                  <c:v>2012</c:v>
                </c:pt>
                <c:pt idx="3">
                  <c:v>2013</c:v>
                </c:pt>
                <c:pt idx="4">
                  <c:v>2014</c:v>
                </c:pt>
                <c:pt idx="5">
                  <c:v>2015</c:v>
                </c:pt>
              </c:numCache>
            </c:numRef>
          </c:cat>
          <c:val>
            <c:numRef>
              <c:f>Таблицы!$F$249:$K$249</c:f>
              <c:numCache>
                <c:formatCode>0.00</c:formatCode>
                <c:ptCount val="6"/>
                <c:pt idx="0">
                  <c:v>7.3</c:v>
                </c:pt>
                <c:pt idx="1">
                  <c:v>12.7</c:v>
                </c:pt>
                <c:pt idx="2">
                  <c:v>6.23</c:v>
                </c:pt>
                <c:pt idx="3">
                  <c:v>5.3199999999999985</c:v>
                </c:pt>
                <c:pt idx="4">
                  <c:v>9.67</c:v>
                </c:pt>
                <c:pt idx="5">
                  <c:v>4.8</c:v>
                </c:pt>
              </c:numCache>
            </c:numRef>
          </c:val>
        </c:ser>
        <c:dLbls>
          <c:showLegendKey val="0"/>
          <c:showVal val="0"/>
          <c:showCatName val="0"/>
          <c:showSerName val="0"/>
          <c:showPercent val="0"/>
          <c:showBubbleSize val="0"/>
        </c:dLbls>
        <c:gapWidth val="150"/>
        <c:axId val="128532512"/>
        <c:axId val="128532904"/>
      </c:barChart>
      <c:lineChart>
        <c:grouping val="standard"/>
        <c:varyColors val="0"/>
        <c:ser>
          <c:idx val="1"/>
          <c:order val="1"/>
          <c:tx>
            <c:strRef>
              <c:f>Таблицы!$D$250</c:f>
              <c:strCache>
                <c:ptCount val="1"/>
                <c:pt idx="0">
                  <c:v>Инфляция</c:v>
                </c:pt>
              </c:strCache>
            </c:strRef>
          </c:tx>
          <c:marker>
            <c:symbol val="none"/>
          </c:marker>
          <c:cat>
            <c:numRef>
              <c:f>Таблицы!$F$248:$K$248</c:f>
              <c:numCache>
                <c:formatCode>0</c:formatCode>
                <c:ptCount val="6"/>
                <c:pt idx="0">
                  <c:v>2010</c:v>
                </c:pt>
                <c:pt idx="1">
                  <c:v>2011</c:v>
                </c:pt>
                <c:pt idx="2">
                  <c:v>2012</c:v>
                </c:pt>
                <c:pt idx="3">
                  <c:v>2013</c:v>
                </c:pt>
                <c:pt idx="4">
                  <c:v>2014</c:v>
                </c:pt>
                <c:pt idx="5">
                  <c:v>2015</c:v>
                </c:pt>
              </c:numCache>
            </c:numRef>
          </c:cat>
          <c:val>
            <c:numRef>
              <c:f>Таблицы!$F$250:$K$250</c:f>
              <c:numCache>
                <c:formatCode>0.00</c:formatCode>
                <c:ptCount val="6"/>
                <c:pt idx="0">
                  <c:v>8.7800000000000011</c:v>
                </c:pt>
                <c:pt idx="1">
                  <c:v>6.1</c:v>
                </c:pt>
                <c:pt idx="2">
                  <c:v>6.58</c:v>
                </c:pt>
                <c:pt idx="3">
                  <c:v>6.45</c:v>
                </c:pt>
                <c:pt idx="4">
                  <c:v>11.360000000000024</c:v>
                </c:pt>
                <c:pt idx="5">
                  <c:v>9.82</c:v>
                </c:pt>
              </c:numCache>
            </c:numRef>
          </c:val>
          <c:smooth val="0"/>
        </c:ser>
        <c:dLbls>
          <c:showLegendKey val="0"/>
          <c:showVal val="0"/>
          <c:showCatName val="0"/>
          <c:showSerName val="0"/>
          <c:showPercent val="0"/>
          <c:showBubbleSize val="0"/>
        </c:dLbls>
        <c:marker val="1"/>
        <c:smooth val="0"/>
        <c:axId val="128532512"/>
        <c:axId val="128532904"/>
      </c:lineChart>
      <c:catAx>
        <c:axId val="128532512"/>
        <c:scaling>
          <c:orientation val="minMax"/>
        </c:scaling>
        <c:delete val="0"/>
        <c:axPos val="b"/>
        <c:numFmt formatCode="0" sourceLinked="1"/>
        <c:majorTickMark val="out"/>
        <c:minorTickMark val="none"/>
        <c:tickLblPos val="nextTo"/>
        <c:crossAx val="128532904"/>
        <c:crosses val="autoZero"/>
        <c:auto val="1"/>
        <c:lblAlgn val="ctr"/>
        <c:lblOffset val="100"/>
        <c:noMultiLvlLbl val="0"/>
      </c:catAx>
      <c:valAx>
        <c:axId val="128532904"/>
        <c:scaling>
          <c:orientation val="minMax"/>
        </c:scaling>
        <c:delete val="0"/>
        <c:axPos val="l"/>
        <c:numFmt formatCode="0" sourceLinked="0"/>
        <c:majorTickMark val="out"/>
        <c:minorTickMark val="none"/>
        <c:tickLblPos val="nextTo"/>
        <c:crossAx val="128532512"/>
        <c:crosses val="autoZero"/>
        <c:crossBetween val="between"/>
      </c:valAx>
    </c:plotArea>
    <c:legend>
      <c:legendPos val="b"/>
      <c:layout>
        <c:manualLayout>
          <c:xMode val="edge"/>
          <c:yMode val="edge"/>
          <c:x val="0.10846017109210088"/>
          <c:y val="0.81848848261222629"/>
          <c:w val="0.78307965781579825"/>
          <c:h val="0.14680838176363889"/>
        </c:manualLayout>
      </c:layout>
      <c:overlay val="0"/>
    </c:legend>
    <c:plotVisOnly val="1"/>
    <c:dispBlanksAs val="gap"/>
    <c:showDLblsOverMax val="0"/>
  </c:chart>
  <c:txPr>
    <a:bodyPr/>
    <a:lstStyle/>
    <a:p>
      <a:pPr>
        <a:defRPr sz="11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1204065305293345E-2"/>
          <c:y val="0.17432822978904391"/>
          <c:w val="0.96945858217011516"/>
          <c:h val="0.61902670622178291"/>
        </c:manualLayout>
      </c:layout>
      <c:barChart>
        <c:barDir val="col"/>
        <c:grouping val="stacked"/>
        <c:varyColors val="0"/>
        <c:ser>
          <c:idx val="0"/>
          <c:order val="0"/>
          <c:tx>
            <c:strRef>
              <c:f>Таблицы!$E$201</c:f>
              <c:strCache>
                <c:ptCount val="1"/>
                <c:pt idx="0">
                  <c:v>Очищенная от налогов цена</c:v>
                </c:pt>
              </c:strCache>
            </c:strRef>
          </c:tx>
          <c:spPr>
            <a:solidFill>
              <a:srgbClr val="FF0000"/>
            </a:solidFill>
            <a:scene3d>
              <a:camera prst="orthographicFront"/>
              <a:lightRig rig="threePt" dir="t"/>
            </a:scene3d>
          </c:spPr>
          <c:invertIfNegative val="0"/>
          <c:dLbls>
            <c:spPr>
              <a:noFill/>
              <a:ln>
                <a:noFill/>
              </a:ln>
              <a:effectLst/>
            </c:spPr>
            <c:txPr>
              <a:bodyPr/>
              <a:lstStyle/>
              <a:p>
                <a:pPr>
                  <a:defRPr sz="1200" b="1">
                    <a:solidFill>
                      <a:schemeClr val="bg1"/>
                    </a:solidFill>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Таблицы!$F$200:$G$200</c:f>
              <c:numCache>
                <c:formatCode>General</c:formatCode>
                <c:ptCount val="2"/>
                <c:pt idx="0">
                  <c:v>2014</c:v>
                </c:pt>
                <c:pt idx="1">
                  <c:v>2015</c:v>
                </c:pt>
              </c:numCache>
            </c:numRef>
          </c:cat>
          <c:val>
            <c:numRef>
              <c:f>Таблицы!$F$201:$G$201</c:f>
              <c:numCache>
                <c:formatCode>General</c:formatCode>
                <c:ptCount val="2"/>
                <c:pt idx="0">
                  <c:v>50</c:v>
                </c:pt>
                <c:pt idx="1">
                  <c:v>53</c:v>
                </c:pt>
              </c:numCache>
            </c:numRef>
          </c:val>
        </c:ser>
        <c:ser>
          <c:idx val="1"/>
          <c:order val="1"/>
          <c:tx>
            <c:strRef>
              <c:f>Таблицы!$E$202</c:f>
              <c:strCache>
                <c:ptCount val="1"/>
                <c:pt idx="0">
                  <c:v>НДС</c:v>
                </c:pt>
              </c:strCache>
            </c:strRef>
          </c:tx>
          <c:spPr>
            <a:solidFill>
              <a:srgbClr val="7030A0"/>
            </a:solidFill>
          </c:spPr>
          <c:invertIfNegative val="0"/>
          <c:dLbls>
            <c:spPr>
              <a:noFill/>
              <a:ln>
                <a:noFill/>
              </a:ln>
              <a:effectLst/>
            </c:spPr>
            <c:txPr>
              <a:bodyPr/>
              <a:lstStyle/>
              <a:p>
                <a:pPr>
                  <a:defRPr sz="1200" b="1">
                    <a:solidFill>
                      <a:schemeClr val="bg1"/>
                    </a:solidFill>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Таблицы!$F$200:$G$200</c:f>
              <c:numCache>
                <c:formatCode>General</c:formatCode>
                <c:ptCount val="2"/>
                <c:pt idx="0">
                  <c:v>2014</c:v>
                </c:pt>
                <c:pt idx="1">
                  <c:v>2015</c:v>
                </c:pt>
              </c:numCache>
            </c:numRef>
          </c:cat>
          <c:val>
            <c:numRef>
              <c:f>Таблицы!$F$202:$G$202</c:f>
              <c:numCache>
                <c:formatCode>General</c:formatCode>
                <c:ptCount val="2"/>
                <c:pt idx="0">
                  <c:v>12</c:v>
                </c:pt>
                <c:pt idx="1">
                  <c:v>13</c:v>
                </c:pt>
              </c:numCache>
            </c:numRef>
          </c:val>
        </c:ser>
        <c:ser>
          <c:idx val="2"/>
          <c:order val="2"/>
          <c:tx>
            <c:strRef>
              <c:f>Таблицы!$E$203</c:f>
              <c:strCache>
                <c:ptCount val="1"/>
                <c:pt idx="0">
                  <c:v>Акциз</c:v>
                </c:pt>
              </c:strCache>
            </c:strRef>
          </c:tx>
          <c:spPr>
            <a:solidFill>
              <a:srgbClr val="00B0F0"/>
            </a:solidFill>
          </c:spPr>
          <c:invertIfNegative val="0"/>
          <c:dLbls>
            <c:spPr>
              <a:noFill/>
              <a:ln>
                <a:noFill/>
              </a:ln>
              <a:effectLst/>
            </c:spPr>
            <c:txPr>
              <a:bodyPr/>
              <a:lstStyle/>
              <a:p>
                <a:pPr>
                  <a:defRPr sz="1200" b="1">
                    <a:solidFill>
                      <a:schemeClr val="bg1"/>
                    </a:solidFill>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Таблицы!$F$200:$G$200</c:f>
              <c:numCache>
                <c:formatCode>General</c:formatCode>
                <c:ptCount val="2"/>
                <c:pt idx="0">
                  <c:v>2014</c:v>
                </c:pt>
                <c:pt idx="1">
                  <c:v>2015</c:v>
                </c:pt>
              </c:numCache>
            </c:numRef>
          </c:cat>
          <c:val>
            <c:numRef>
              <c:f>Таблицы!$F$203:$G$203</c:f>
              <c:numCache>
                <c:formatCode>General</c:formatCode>
                <c:ptCount val="2"/>
                <c:pt idx="0">
                  <c:v>26</c:v>
                </c:pt>
                <c:pt idx="1">
                  <c:v>18</c:v>
                </c:pt>
              </c:numCache>
            </c:numRef>
          </c:val>
        </c:ser>
        <c:ser>
          <c:idx val="3"/>
          <c:order val="3"/>
          <c:tx>
            <c:strRef>
              <c:f>Таблицы!$E$204</c:f>
              <c:strCache>
                <c:ptCount val="1"/>
                <c:pt idx="0">
                  <c:v>НДПИ</c:v>
                </c:pt>
              </c:strCache>
            </c:strRef>
          </c:tx>
          <c:spPr>
            <a:solidFill>
              <a:schemeClr val="bg1">
                <a:lumMod val="65000"/>
              </a:schemeClr>
            </a:solidFill>
          </c:spPr>
          <c:invertIfNegative val="0"/>
          <c:dLbls>
            <c:spPr>
              <a:noFill/>
              <a:ln>
                <a:noFill/>
              </a:ln>
              <a:effectLst/>
            </c:spPr>
            <c:txPr>
              <a:bodyPr/>
              <a:lstStyle/>
              <a:p>
                <a:pPr>
                  <a:defRPr sz="1200" b="1">
                    <a:solidFill>
                      <a:schemeClr val="bg1"/>
                    </a:solidFill>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Таблицы!$F$200:$G$200</c:f>
              <c:numCache>
                <c:formatCode>General</c:formatCode>
                <c:ptCount val="2"/>
                <c:pt idx="0">
                  <c:v>2014</c:v>
                </c:pt>
                <c:pt idx="1">
                  <c:v>2015</c:v>
                </c:pt>
              </c:numCache>
            </c:numRef>
          </c:cat>
          <c:val>
            <c:numRef>
              <c:f>Таблицы!$F$204:$G$204</c:f>
              <c:numCache>
                <c:formatCode>General</c:formatCode>
                <c:ptCount val="2"/>
                <c:pt idx="0">
                  <c:v>11</c:v>
                </c:pt>
                <c:pt idx="1">
                  <c:v>17</c:v>
                </c:pt>
              </c:numCache>
            </c:numRef>
          </c:val>
        </c:ser>
        <c:dLbls>
          <c:showLegendKey val="0"/>
          <c:showVal val="0"/>
          <c:showCatName val="0"/>
          <c:showSerName val="0"/>
          <c:showPercent val="0"/>
          <c:showBubbleSize val="0"/>
        </c:dLbls>
        <c:gapWidth val="123"/>
        <c:overlap val="60"/>
        <c:axId val="128533688"/>
        <c:axId val="166911504"/>
      </c:barChart>
      <c:catAx>
        <c:axId val="128533688"/>
        <c:scaling>
          <c:orientation val="minMax"/>
        </c:scaling>
        <c:delete val="0"/>
        <c:axPos val="b"/>
        <c:numFmt formatCode="General" sourceLinked="1"/>
        <c:majorTickMark val="out"/>
        <c:minorTickMark val="none"/>
        <c:tickLblPos val="nextTo"/>
        <c:txPr>
          <a:bodyPr/>
          <a:lstStyle/>
          <a:p>
            <a:pPr>
              <a:defRPr>
                <a:latin typeface="Times New Roman" pitchFamily="18" charset="0"/>
                <a:cs typeface="Times New Roman" pitchFamily="18" charset="0"/>
              </a:defRPr>
            </a:pPr>
            <a:endParaRPr lang="ru-RU"/>
          </a:p>
        </c:txPr>
        <c:crossAx val="166911504"/>
        <c:crosses val="autoZero"/>
        <c:auto val="1"/>
        <c:lblAlgn val="ctr"/>
        <c:lblOffset val="100"/>
        <c:noMultiLvlLbl val="0"/>
      </c:catAx>
      <c:valAx>
        <c:axId val="166911504"/>
        <c:scaling>
          <c:orientation val="minMax"/>
          <c:max val="105"/>
        </c:scaling>
        <c:delete val="1"/>
        <c:axPos val="l"/>
        <c:numFmt formatCode="General" sourceLinked="1"/>
        <c:majorTickMark val="out"/>
        <c:minorTickMark val="none"/>
        <c:tickLblPos val="none"/>
        <c:crossAx val="128533688"/>
        <c:crosses val="autoZero"/>
        <c:crossBetween val="between"/>
        <c:majorUnit val="15"/>
      </c:valAx>
    </c:plotArea>
    <c:legend>
      <c:legendPos val="b"/>
      <c:overlay val="0"/>
      <c:txPr>
        <a:bodyPr/>
        <a:lstStyle/>
        <a:p>
          <a:pPr>
            <a:defRPr>
              <a:latin typeface="Times New Roman" pitchFamily="18" charset="0"/>
              <a:cs typeface="Times New Roman" pitchFamily="18" charset="0"/>
            </a:defRPr>
          </a:pPr>
          <a:endParaRPr lang="ru-RU"/>
        </a:p>
      </c:txPr>
    </c:legend>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0.24786</cdr:x>
      <cdr:y>0.67069</cdr:y>
    </cdr:from>
    <cdr:to>
      <cdr:x>0.44786</cdr:x>
      <cdr:y>0.76514</cdr:y>
    </cdr:to>
    <cdr:sp macro="" textlink="">
      <cdr:nvSpPr>
        <cdr:cNvPr id="2" name="TextBox 1"/>
        <cdr:cNvSpPr txBox="1"/>
      </cdr:nvSpPr>
      <cdr:spPr>
        <a:xfrm xmlns:a="http://schemas.openxmlformats.org/drawingml/2006/main">
          <a:off x="2088232" y="1440160"/>
          <a:ext cx="1684987" cy="20281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000" dirty="0">
              <a:latin typeface="Times New Roman" pitchFamily="18" charset="0"/>
              <a:cs typeface="Times New Roman" pitchFamily="18" charset="0"/>
            </a:rPr>
            <a:t>С.</a:t>
          </a:r>
          <a:r>
            <a:rPr lang="ru-RU" sz="1000" baseline="0" dirty="0">
              <a:latin typeface="Times New Roman" pitchFamily="18" charset="0"/>
              <a:cs typeface="Times New Roman" pitchFamily="18" charset="0"/>
            </a:rPr>
            <a:t> Аравия</a:t>
          </a:r>
          <a:endParaRPr lang="ru-RU" sz="1000" dirty="0">
            <a:latin typeface="Times New Roman" pitchFamily="18" charset="0"/>
            <a:cs typeface="Times New Roman" pitchFamily="18" charset="0"/>
          </a:endParaRPr>
        </a:p>
      </cdr:txBody>
    </cdr:sp>
  </cdr:relSizeAnchor>
  <cdr:relSizeAnchor xmlns:cdr="http://schemas.openxmlformats.org/drawingml/2006/chartDrawing">
    <cdr:from>
      <cdr:x>0.35221</cdr:x>
      <cdr:y>0.89722</cdr:y>
    </cdr:from>
    <cdr:to>
      <cdr:x>0.62734</cdr:x>
      <cdr:y>1</cdr:y>
    </cdr:to>
    <cdr:sp macro="" textlink="">
      <cdr:nvSpPr>
        <cdr:cNvPr id="3" name="TextBox 2"/>
        <cdr:cNvSpPr txBox="1"/>
      </cdr:nvSpPr>
      <cdr:spPr>
        <a:xfrm xmlns:a="http://schemas.openxmlformats.org/drawingml/2006/main">
          <a:off x="2212950" y="2038615"/>
          <a:ext cx="1728668" cy="2335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000" dirty="0">
              <a:latin typeface="Times New Roman" pitchFamily="18" charset="0"/>
              <a:cs typeface="Times New Roman" pitchFamily="18" charset="0"/>
            </a:rPr>
            <a:t>налоговые выплаты к прибыли </a:t>
          </a:r>
          <a:r>
            <a:rPr lang="ru-RU" sz="1000" dirty="0" smtClean="0">
              <a:latin typeface="Times New Roman" pitchFamily="18" charset="0"/>
              <a:cs typeface="Times New Roman" pitchFamily="18" charset="0"/>
            </a:rPr>
            <a:t>компаний, </a:t>
          </a:r>
          <a:r>
            <a:rPr lang="ru-RU" sz="1000" dirty="0">
              <a:latin typeface="Times New Roman" pitchFamily="18" charset="0"/>
              <a:cs typeface="Times New Roman" pitchFamily="18" charset="0"/>
            </a:rPr>
            <a:t>%</a:t>
          </a:r>
        </a:p>
      </cdr:txBody>
    </cdr:sp>
  </cdr:relSizeAnchor>
  <cdr:relSizeAnchor xmlns:cdr="http://schemas.openxmlformats.org/drawingml/2006/chartDrawing">
    <cdr:from>
      <cdr:x>0</cdr:x>
      <cdr:y>0</cdr:y>
    </cdr:from>
    <cdr:to>
      <cdr:x>0.07</cdr:x>
      <cdr:y>0.89195</cdr:y>
    </cdr:to>
    <cdr:sp macro="" textlink="">
      <cdr:nvSpPr>
        <cdr:cNvPr id="4" name="TextBox 3"/>
        <cdr:cNvSpPr txBox="1"/>
      </cdr:nvSpPr>
      <cdr:spPr>
        <a:xfrm xmlns:a="http://schemas.openxmlformats.org/drawingml/2006/main">
          <a:off x="0" y="0"/>
          <a:ext cx="589746" cy="1915264"/>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r>
            <a:rPr lang="ru-RU" sz="1000" dirty="0">
              <a:latin typeface="Times New Roman" pitchFamily="18" charset="0"/>
              <a:cs typeface="Times New Roman" pitchFamily="18" charset="0"/>
            </a:rPr>
            <a:t>налоговые выплаты к ВВП,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1" y="0"/>
            <a:ext cx="3077131" cy="510993"/>
          </a:xfrm>
          <a:prstGeom prst="rect">
            <a:avLst/>
          </a:prstGeom>
          <a:noFill/>
          <a:ln w="9525">
            <a:noFill/>
            <a:miter lim="800000"/>
            <a:headEnd/>
            <a:tailEnd/>
          </a:ln>
          <a:effectLst/>
        </p:spPr>
        <p:txBody>
          <a:bodyPr vert="horz" wrap="square" lIns="94855" tIns="47428" rIns="94855" bIns="47428" numCol="1" anchor="t" anchorCtr="0" compatLnSpc="1">
            <a:prstTxWarp prst="textNoShape">
              <a:avLst/>
            </a:prstTxWarp>
          </a:bodyPr>
          <a:lstStyle>
            <a:lvl1pPr>
              <a:defRPr sz="1300" smtClean="0"/>
            </a:lvl1pPr>
          </a:lstStyle>
          <a:p>
            <a:pPr>
              <a:defRPr/>
            </a:pPr>
            <a:endParaRPr lang="ru-RU"/>
          </a:p>
        </p:txBody>
      </p:sp>
      <p:sp>
        <p:nvSpPr>
          <p:cNvPr id="72707" name="Rectangle 3"/>
          <p:cNvSpPr>
            <a:spLocks noGrp="1" noChangeArrowheads="1"/>
          </p:cNvSpPr>
          <p:nvPr>
            <p:ph type="dt" sz="quarter" idx="1"/>
          </p:nvPr>
        </p:nvSpPr>
        <p:spPr bwMode="auto">
          <a:xfrm>
            <a:off x="4025345" y="0"/>
            <a:ext cx="3077131" cy="510993"/>
          </a:xfrm>
          <a:prstGeom prst="rect">
            <a:avLst/>
          </a:prstGeom>
          <a:noFill/>
          <a:ln w="9525">
            <a:noFill/>
            <a:miter lim="800000"/>
            <a:headEnd/>
            <a:tailEnd/>
          </a:ln>
          <a:effectLst/>
        </p:spPr>
        <p:txBody>
          <a:bodyPr vert="horz" wrap="square" lIns="94855" tIns="47428" rIns="94855" bIns="47428" numCol="1" anchor="t" anchorCtr="0" compatLnSpc="1">
            <a:prstTxWarp prst="textNoShape">
              <a:avLst/>
            </a:prstTxWarp>
          </a:bodyPr>
          <a:lstStyle>
            <a:lvl1pPr algn="r">
              <a:defRPr sz="1300" smtClean="0"/>
            </a:lvl1pPr>
          </a:lstStyle>
          <a:p>
            <a:pPr>
              <a:defRPr/>
            </a:pPr>
            <a:fld id="{4506229A-9869-4AD2-ADE8-890274326BDE}" type="datetimeFigureOut">
              <a:rPr lang="ru-RU"/>
              <a:pPr>
                <a:defRPr/>
              </a:pPr>
              <a:t>13.10.2015</a:t>
            </a:fld>
            <a:endParaRPr lang="ru-RU"/>
          </a:p>
        </p:txBody>
      </p:sp>
      <p:sp>
        <p:nvSpPr>
          <p:cNvPr id="72708" name="Rectangle 4"/>
          <p:cNvSpPr>
            <a:spLocks noGrp="1" noChangeArrowheads="1"/>
          </p:cNvSpPr>
          <p:nvPr>
            <p:ph type="ftr" sz="quarter" idx="2"/>
          </p:nvPr>
        </p:nvSpPr>
        <p:spPr bwMode="auto">
          <a:xfrm>
            <a:off x="1" y="9723620"/>
            <a:ext cx="3077131" cy="510993"/>
          </a:xfrm>
          <a:prstGeom prst="rect">
            <a:avLst/>
          </a:prstGeom>
          <a:noFill/>
          <a:ln w="9525">
            <a:noFill/>
            <a:miter lim="800000"/>
            <a:headEnd/>
            <a:tailEnd/>
          </a:ln>
          <a:effectLst/>
        </p:spPr>
        <p:txBody>
          <a:bodyPr vert="horz" wrap="square" lIns="94855" tIns="47428" rIns="94855" bIns="47428" numCol="1" anchor="b" anchorCtr="0" compatLnSpc="1">
            <a:prstTxWarp prst="textNoShape">
              <a:avLst/>
            </a:prstTxWarp>
          </a:bodyPr>
          <a:lstStyle>
            <a:lvl1pPr>
              <a:defRPr sz="1300" smtClean="0"/>
            </a:lvl1pPr>
          </a:lstStyle>
          <a:p>
            <a:pPr>
              <a:defRPr/>
            </a:pPr>
            <a:endParaRPr lang="ru-RU"/>
          </a:p>
        </p:txBody>
      </p:sp>
      <p:sp>
        <p:nvSpPr>
          <p:cNvPr id="72709" name="Rectangle 5"/>
          <p:cNvSpPr>
            <a:spLocks noGrp="1" noChangeArrowheads="1"/>
          </p:cNvSpPr>
          <p:nvPr>
            <p:ph type="sldNum" sz="quarter" idx="3"/>
          </p:nvPr>
        </p:nvSpPr>
        <p:spPr bwMode="auto">
          <a:xfrm>
            <a:off x="4025345" y="9723620"/>
            <a:ext cx="3077131" cy="510993"/>
          </a:xfrm>
          <a:prstGeom prst="rect">
            <a:avLst/>
          </a:prstGeom>
          <a:noFill/>
          <a:ln w="9525">
            <a:noFill/>
            <a:miter lim="800000"/>
            <a:headEnd/>
            <a:tailEnd/>
          </a:ln>
          <a:effectLst/>
        </p:spPr>
        <p:txBody>
          <a:bodyPr vert="horz" wrap="square" lIns="94855" tIns="47428" rIns="94855" bIns="47428" numCol="1" anchor="b" anchorCtr="0" compatLnSpc="1">
            <a:prstTxWarp prst="textNoShape">
              <a:avLst/>
            </a:prstTxWarp>
          </a:bodyPr>
          <a:lstStyle>
            <a:lvl1pPr algn="r">
              <a:defRPr sz="1300" smtClean="0"/>
            </a:lvl1pPr>
          </a:lstStyle>
          <a:p>
            <a:pPr>
              <a:defRPr/>
            </a:pPr>
            <a:fld id="{D8314CEE-5831-479E-9693-3110F184C276}" type="slidenum">
              <a:rPr lang="ru-RU"/>
              <a:pPr>
                <a:defRPr/>
              </a:pPr>
              <a:t>‹#›</a:t>
            </a:fld>
            <a:endParaRPr lang="ru-RU"/>
          </a:p>
        </p:txBody>
      </p:sp>
    </p:spTree>
    <p:extLst>
      <p:ext uri="{BB962C8B-B14F-4D97-AF65-F5344CB8AC3E}">
        <p14:creationId xmlns:p14="http://schemas.microsoft.com/office/powerpoint/2010/main" val="1990732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3077131" cy="510993"/>
          </a:xfrm>
          <a:prstGeom prst="rect">
            <a:avLst/>
          </a:prstGeom>
        </p:spPr>
        <p:txBody>
          <a:bodyPr vert="horz" lIns="94855" tIns="47428" rIns="94855" bIns="47428" rtlCol="0"/>
          <a:lstStyle>
            <a:lvl1pPr algn="l" fontAlgn="auto">
              <a:spcBef>
                <a:spcPts val="0"/>
              </a:spcBef>
              <a:spcAft>
                <a:spcPts val="0"/>
              </a:spcAft>
              <a:defRPr sz="1300">
                <a:latin typeface="+mn-lt"/>
                <a:cs typeface="+mn-cs"/>
              </a:defRPr>
            </a:lvl1pPr>
          </a:lstStyle>
          <a:p>
            <a:pPr>
              <a:defRPr/>
            </a:pPr>
            <a:endParaRPr lang="ru-RU"/>
          </a:p>
        </p:txBody>
      </p:sp>
      <p:sp>
        <p:nvSpPr>
          <p:cNvPr id="3" name="Дата 2"/>
          <p:cNvSpPr>
            <a:spLocks noGrp="1"/>
          </p:cNvSpPr>
          <p:nvPr>
            <p:ph type="dt" idx="1"/>
          </p:nvPr>
        </p:nvSpPr>
        <p:spPr>
          <a:xfrm>
            <a:off x="4023685" y="0"/>
            <a:ext cx="3077130" cy="510993"/>
          </a:xfrm>
          <a:prstGeom prst="rect">
            <a:avLst/>
          </a:prstGeom>
        </p:spPr>
        <p:txBody>
          <a:bodyPr vert="horz" lIns="94855" tIns="47428" rIns="94855" bIns="47428" rtlCol="0"/>
          <a:lstStyle>
            <a:lvl1pPr algn="r" fontAlgn="auto">
              <a:spcBef>
                <a:spcPts val="0"/>
              </a:spcBef>
              <a:spcAft>
                <a:spcPts val="0"/>
              </a:spcAft>
              <a:defRPr sz="1300">
                <a:latin typeface="+mn-lt"/>
                <a:cs typeface="+mn-cs"/>
              </a:defRPr>
            </a:lvl1pPr>
          </a:lstStyle>
          <a:p>
            <a:pPr>
              <a:defRPr/>
            </a:pPr>
            <a:fld id="{72BCAAA4-3D3F-4E57-8D79-5AEAE3EAD2D9}" type="datetimeFigureOut">
              <a:rPr lang="ru-RU"/>
              <a:pPr>
                <a:defRPr/>
              </a:pPr>
              <a:t>13.10.2015</a:t>
            </a:fld>
            <a:endParaRPr lang="ru-RU"/>
          </a:p>
        </p:txBody>
      </p:sp>
      <p:sp>
        <p:nvSpPr>
          <p:cNvPr id="4" name="Образ слайда 3"/>
          <p:cNvSpPr>
            <a:spLocks noGrp="1" noRot="1" noChangeAspect="1"/>
          </p:cNvSpPr>
          <p:nvPr>
            <p:ph type="sldImg" idx="2"/>
          </p:nvPr>
        </p:nvSpPr>
        <p:spPr>
          <a:xfrm>
            <a:off x="992188" y="768350"/>
            <a:ext cx="5119687" cy="3838575"/>
          </a:xfrm>
          <a:prstGeom prst="rect">
            <a:avLst/>
          </a:prstGeom>
          <a:noFill/>
          <a:ln w="12700">
            <a:solidFill>
              <a:prstClr val="black"/>
            </a:solidFill>
          </a:ln>
        </p:spPr>
        <p:txBody>
          <a:bodyPr vert="horz" lIns="94855" tIns="47428" rIns="94855" bIns="47428" rtlCol="0" anchor="ctr"/>
          <a:lstStyle/>
          <a:p>
            <a:pPr lvl="0"/>
            <a:endParaRPr lang="ru-RU" noProof="0" smtClean="0"/>
          </a:p>
        </p:txBody>
      </p:sp>
      <p:sp>
        <p:nvSpPr>
          <p:cNvPr id="5" name="Заметки 4"/>
          <p:cNvSpPr>
            <a:spLocks noGrp="1"/>
          </p:cNvSpPr>
          <p:nvPr>
            <p:ph type="body" sz="quarter" idx="3"/>
          </p:nvPr>
        </p:nvSpPr>
        <p:spPr>
          <a:xfrm>
            <a:off x="710746" y="4860991"/>
            <a:ext cx="5680984" cy="4605494"/>
          </a:xfrm>
          <a:prstGeom prst="rect">
            <a:avLst/>
          </a:prstGeom>
        </p:spPr>
        <p:txBody>
          <a:bodyPr vert="horz" wrap="square" lIns="94855" tIns="47428" rIns="94855" bIns="47428" numCol="1" anchor="t" anchorCtr="0" compatLnSpc="1">
            <a:prstTxWarp prst="textNoShape">
              <a:avLst/>
            </a:prstTxWarp>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1" y="9720344"/>
            <a:ext cx="3077131" cy="512631"/>
          </a:xfrm>
          <a:prstGeom prst="rect">
            <a:avLst/>
          </a:prstGeom>
        </p:spPr>
        <p:txBody>
          <a:bodyPr vert="horz" lIns="94855" tIns="47428" rIns="94855" bIns="47428" rtlCol="0" anchor="b"/>
          <a:lstStyle>
            <a:lvl1pPr algn="l" fontAlgn="auto">
              <a:spcBef>
                <a:spcPts val="0"/>
              </a:spcBef>
              <a:spcAft>
                <a:spcPts val="0"/>
              </a:spcAft>
              <a:defRPr sz="1300">
                <a:latin typeface="+mn-lt"/>
                <a:cs typeface="+mn-cs"/>
              </a:defRPr>
            </a:lvl1pPr>
          </a:lstStyle>
          <a:p>
            <a:pPr>
              <a:defRPr/>
            </a:pPr>
            <a:endParaRPr lang="ru-RU"/>
          </a:p>
        </p:txBody>
      </p:sp>
      <p:sp>
        <p:nvSpPr>
          <p:cNvPr id="7" name="Номер слайда 6"/>
          <p:cNvSpPr>
            <a:spLocks noGrp="1"/>
          </p:cNvSpPr>
          <p:nvPr>
            <p:ph type="sldNum" sz="quarter" idx="5"/>
          </p:nvPr>
        </p:nvSpPr>
        <p:spPr>
          <a:xfrm>
            <a:off x="4023685" y="9720344"/>
            <a:ext cx="3077130" cy="512631"/>
          </a:xfrm>
          <a:prstGeom prst="rect">
            <a:avLst/>
          </a:prstGeom>
        </p:spPr>
        <p:txBody>
          <a:bodyPr vert="horz" lIns="94855" tIns="47428" rIns="94855" bIns="47428" rtlCol="0" anchor="b"/>
          <a:lstStyle>
            <a:lvl1pPr algn="r" fontAlgn="auto">
              <a:spcBef>
                <a:spcPts val="0"/>
              </a:spcBef>
              <a:spcAft>
                <a:spcPts val="0"/>
              </a:spcAft>
              <a:defRPr sz="1300">
                <a:latin typeface="+mn-lt"/>
                <a:cs typeface="+mn-cs"/>
              </a:defRPr>
            </a:lvl1pPr>
          </a:lstStyle>
          <a:p>
            <a:pPr>
              <a:defRPr/>
            </a:pPr>
            <a:fld id="{A160466A-4185-40A2-A856-E77E860E0904}" type="slidenum">
              <a:rPr lang="ru-RU"/>
              <a:pPr>
                <a:defRPr/>
              </a:pPr>
              <a:t>‹#›</a:t>
            </a:fld>
            <a:endParaRPr lang="ru-RU"/>
          </a:p>
        </p:txBody>
      </p:sp>
    </p:spTree>
    <p:extLst>
      <p:ext uri="{BB962C8B-B14F-4D97-AF65-F5344CB8AC3E}">
        <p14:creationId xmlns:p14="http://schemas.microsoft.com/office/powerpoint/2010/main" val="36681394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pPr>
              <a:defRPr/>
            </a:pPr>
            <a:fld id="{E5C1B4BC-6214-42DC-93E2-5412FD1433BA}" type="datetimeFigureOut">
              <a:rPr lang="ru-RU" smtClean="0"/>
              <a:pPr>
                <a:defRPr/>
              </a:pPr>
              <a:t>13.10.2015</a:t>
            </a:fld>
            <a:endParaRPr lang="ru-RU"/>
          </a:p>
        </p:txBody>
      </p:sp>
      <p:sp>
        <p:nvSpPr>
          <p:cNvPr id="17" name="Нижний колонтитул 16"/>
          <p:cNvSpPr>
            <a:spLocks noGrp="1"/>
          </p:cNvSpPr>
          <p:nvPr>
            <p:ph type="ftr" sz="quarter" idx="11"/>
          </p:nvPr>
        </p:nvSpPr>
        <p:spPr>
          <a:xfrm>
            <a:off x="2898648" y="6355080"/>
            <a:ext cx="3474720" cy="365760"/>
          </a:xfrm>
        </p:spPr>
        <p:txBody>
          <a:bodyPr/>
          <a:lstStyle/>
          <a:p>
            <a:pPr>
              <a:defRPr/>
            </a:pPr>
            <a:endParaRPr lang="ru-RU"/>
          </a:p>
        </p:txBody>
      </p:sp>
      <p:sp>
        <p:nvSpPr>
          <p:cNvPr id="29" name="Номер слайда 28"/>
          <p:cNvSpPr>
            <a:spLocks noGrp="1"/>
          </p:cNvSpPr>
          <p:nvPr>
            <p:ph type="sldNum" sz="quarter" idx="12"/>
          </p:nvPr>
        </p:nvSpPr>
        <p:spPr>
          <a:xfrm>
            <a:off x="1216152" y="6355080"/>
            <a:ext cx="1219200" cy="365760"/>
          </a:xfrm>
        </p:spPr>
        <p:txBody>
          <a:bodyPr/>
          <a:lstStyle/>
          <a:p>
            <a:pPr>
              <a:defRPr/>
            </a:pPr>
            <a:fld id="{48041C51-8CD2-4479-BEB1-BB4C4D184A80}" type="slidenum">
              <a:rPr lang="ru-RU" smtClean="0"/>
              <a:pPr>
                <a:defRPr/>
              </a:pPr>
              <a:t>‹#›</a:t>
            </a:fld>
            <a:endParaRPr lang="ru-RU" dirty="0"/>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pull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C924572A-64B9-44E9-A16F-8B57FC1B8A76}" type="datetimeFigureOut">
              <a:rPr lang="ru-RU" smtClean="0"/>
              <a:pPr>
                <a:defRPr/>
              </a:pPr>
              <a:t>13.10.2015</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54E0B4E6-90DA-4AB2-844F-9503B5780CF0}"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C924572A-64B9-44E9-A16F-8B57FC1B8A76}" type="datetimeFigureOut">
              <a:rPr lang="ru-RU" smtClean="0"/>
              <a:pPr>
                <a:defRPr/>
              </a:pPr>
              <a:t>13.10.2015</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54E0B4E6-90DA-4AB2-844F-9503B5780CF0}" type="slidenum">
              <a:rPr lang="ru-RU" smtClean="0"/>
              <a:pPr>
                <a:defRPr/>
              </a:pPr>
              <a:t>‹#›</a:t>
            </a:fld>
            <a:endParaRPr lang="ru-RU"/>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pPr>
              <a:defRPr/>
            </a:pPr>
            <a:fld id="{437BFE0D-C00C-4547-AF9D-E9BEB21EF3FA}" type="datetimeFigureOut">
              <a:rPr lang="ru-RU" smtClean="0"/>
              <a:pPr>
                <a:defRPr/>
              </a:pPr>
              <a:t>13.10.2015</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4CB7F619-AF53-4B12-A16F-2F46D9E2D718}" type="slidenum">
              <a:rPr lang="ru-RU" smtClean="0"/>
              <a:pPr>
                <a:defRPr/>
              </a:pPr>
              <a:t>‹#›</a:t>
            </a:fld>
            <a:endParaRPr lang="ru-RU"/>
          </a:p>
        </p:txBody>
      </p:sp>
      <p:sp>
        <p:nvSpPr>
          <p:cNvPr id="8" name="Содержимое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p:pull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pPr>
              <a:defRPr/>
            </a:pPr>
            <a:fld id="{69CC0D94-5E37-456B-8B8B-0FA72B697AB3}" type="datetimeFigureOut">
              <a:rPr lang="ru-RU" smtClean="0"/>
              <a:pPr>
                <a:defRPr/>
              </a:pPr>
              <a:t>13.10.2015</a:t>
            </a:fld>
            <a:endParaRPr lang="ru-RU"/>
          </a:p>
        </p:txBody>
      </p:sp>
      <p:sp>
        <p:nvSpPr>
          <p:cNvPr id="5" name="Нижний колонтитул 4"/>
          <p:cNvSpPr>
            <a:spLocks noGrp="1"/>
          </p:cNvSpPr>
          <p:nvPr>
            <p:ph type="ftr" sz="quarter" idx="11"/>
          </p:nvPr>
        </p:nvSpPr>
        <p:spPr>
          <a:xfrm>
            <a:off x="2898648" y="6355080"/>
            <a:ext cx="3474720" cy="365760"/>
          </a:xfrm>
        </p:spPr>
        <p:txBody>
          <a:bodyPr/>
          <a:lstStyle/>
          <a:p>
            <a:pPr>
              <a:defRPr/>
            </a:pPr>
            <a:endParaRPr lang="ru-RU"/>
          </a:p>
        </p:txBody>
      </p:sp>
      <p:sp>
        <p:nvSpPr>
          <p:cNvPr id="6" name="Номер слайда 5"/>
          <p:cNvSpPr>
            <a:spLocks noGrp="1"/>
          </p:cNvSpPr>
          <p:nvPr>
            <p:ph type="sldNum" sz="quarter" idx="12"/>
          </p:nvPr>
        </p:nvSpPr>
        <p:spPr>
          <a:xfrm>
            <a:off x="1069848" y="6355080"/>
            <a:ext cx="1520952" cy="365760"/>
          </a:xfrm>
        </p:spPr>
        <p:txBody>
          <a:bodyPr/>
          <a:lstStyle/>
          <a:p>
            <a:pPr>
              <a:defRPr/>
            </a:pPr>
            <a:fld id="{DC0ACCEB-CED1-4780-B565-0C45A8848A1C}" type="slidenum">
              <a:rPr lang="ru-RU" smtClean="0"/>
              <a:pPr>
                <a:defRPr/>
              </a:pPr>
              <a:t>‹#›</a:t>
            </a:fld>
            <a:endParaRPr lang="ru-RU"/>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ull dir="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pPr>
              <a:defRPr/>
            </a:pPr>
            <a:fld id="{C924572A-64B9-44E9-A16F-8B57FC1B8A76}" type="datetimeFigureOut">
              <a:rPr lang="ru-RU" smtClean="0"/>
              <a:pPr>
                <a:defRPr/>
              </a:pPr>
              <a:t>13.10.2015</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54E0B4E6-90DA-4AB2-844F-9503B5780CF0}" type="slidenum">
              <a:rPr lang="ru-RU" smtClean="0"/>
              <a:pPr>
                <a:defRPr/>
              </a:pPr>
              <a:t>‹#›</a:t>
            </a:fld>
            <a:endParaRPr lang="ru-RU"/>
          </a:p>
        </p:txBody>
      </p:sp>
      <p:sp>
        <p:nvSpPr>
          <p:cNvPr id="9" name="Содержимое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pPr>
              <a:defRPr/>
            </a:pPr>
            <a:fld id="{C924572A-64B9-44E9-A16F-8B57FC1B8A76}" type="datetimeFigureOut">
              <a:rPr lang="ru-RU" smtClean="0"/>
              <a:pPr>
                <a:defRPr/>
              </a:pPr>
              <a:t>13.10.2015</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54E0B4E6-90DA-4AB2-844F-9503B5780CF0}" type="slidenum">
              <a:rPr lang="ru-RU" smtClean="0"/>
              <a:pPr>
                <a:defRPr/>
              </a:pPr>
              <a:t>‹#›</a:t>
            </a:fld>
            <a:endParaRPr lang="ru-RU"/>
          </a:p>
        </p:txBody>
      </p:sp>
      <p:sp>
        <p:nvSpPr>
          <p:cNvPr id="11" name="Содержимое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fld id="{C924572A-64B9-44E9-A16F-8B57FC1B8A76}" type="datetimeFigureOut">
              <a:rPr lang="ru-RU" smtClean="0"/>
              <a:pPr>
                <a:defRPr/>
              </a:pPr>
              <a:t>13.10.2015</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54E0B4E6-90DA-4AB2-844F-9503B5780CF0}" type="slidenum">
              <a:rPr lang="ru-RU" smtClean="0"/>
              <a:pPr>
                <a:defRPr/>
              </a:pPr>
              <a:t>‹#›</a:t>
            </a:fld>
            <a:endParaRPr lang="ru-RU"/>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C924572A-64B9-44E9-A16F-8B57FC1B8A76}" type="datetimeFigureOut">
              <a:rPr lang="ru-RU" smtClean="0"/>
              <a:pPr>
                <a:defRPr/>
              </a:pPr>
              <a:t>13.10.2015</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54E0B4E6-90DA-4AB2-844F-9503B5780CF0}" type="slidenum">
              <a:rPr lang="ru-RU" smtClean="0"/>
              <a:pPr>
                <a:defRPr/>
              </a:pPr>
              <a:t>‹#›</a:t>
            </a:fld>
            <a:endParaRPr lang="ru-RU"/>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fld id="{C924572A-64B9-44E9-A16F-8B57FC1B8A76}" type="datetimeFigureOut">
              <a:rPr lang="ru-RU" smtClean="0"/>
              <a:pPr>
                <a:defRPr/>
              </a:pPr>
              <a:t>13.10.2015</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54E0B4E6-90DA-4AB2-844F-9503B5780CF0}" type="slidenum">
              <a:rPr lang="ru-RU" smtClean="0"/>
              <a:pPr>
                <a:defRPr/>
              </a:pPr>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Содержимое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fld id="{C924572A-64B9-44E9-A16F-8B57FC1B8A76}" type="datetimeFigureOut">
              <a:rPr lang="ru-RU" smtClean="0"/>
              <a:pPr>
                <a:defRPr/>
              </a:pPr>
              <a:t>13.10.2015</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54E0B4E6-90DA-4AB2-844F-9503B5780CF0}" type="slidenum">
              <a:rPr lang="ru-RU" smtClean="0"/>
              <a:pPr>
                <a:defRPr/>
              </a:pPr>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fld id="{C924572A-64B9-44E9-A16F-8B57FC1B8A76}" type="datetimeFigureOut">
              <a:rPr lang="ru-RU" smtClean="0"/>
              <a:pPr>
                <a:defRPr/>
              </a:pPr>
              <a:t>13.10.2015</a:t>
            </a:fld>
            <a:endParaRPr lang="ru-RU"/>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endParaRPr lang="ru-RU"/>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54E0B4E6-90DA-4AB2-844F-9503B5780CF0}" type="slidenum">
              <a:rPr lang="ru-RU" smtClean="0"/>
              <a:pPr>
                <a:defRPr/>
              </a:pPr>
              <a:t>‹#›</a:t>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pull dir="rd"/>
  </p:transition>
  <p:timing>
    <p:tnLst>
      <p:par>
        <p:cTn id="1" dur="indefinite" restart="never" nodeType="tmRoot"/>
      </p:par>
    </p:tnLst>
  </p:timing>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nifi.ru/ru/rss/379-konkurs-2509.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nifi.ru/ru/rss/379-konkurs-2509.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1115616" y="3836640"/>
            <a:ext cx="7200800" cy="1752600"/>
          </a:xfrm>
        </p:spPr>
        <p:txBody>
          <a:bodyPr>
            <a:noAutofit/>
          </a:bodyPr>
          <a:lstStyle/>
          <a:p>
            <a:pPr algn="l">
              <a:spcBef>
                <a:spcPts val="0"/>
              </a:spcBef>
              <a:defRPr/>
            </a:pPr>
            <a:r>
              <a:rPr lang="ru-RU" sz="2800" b="1" cap="small" dirty="0" smtClean="0">
                <a:solidFill>
                  <a:schemeClr val="accent1">
                    <a:lumMod val="50000"/>
                  </a:schemeClr>
                </a:solidFill>
                <a:latin typeface="Constantia" panose="02030602050306030303" pitchFamily="18" charset="0"/>
              </a:rPr>
              <a:t>Налоговая нагрузка в нефтегазовом секторе: в поисках эффективности</a:t>
            </a:r>
            <a:endParaRPr lang="ru-RU" sz="2800" b="1" cap="small" dirty="0">
              <a:solidFill>
                <a:schemeClr val="accent1">
                  <a:lumMod val="50000"/>
                </a:schemeClr>
              </a:solidFill>
              <a:latin typeface="Constantia" panose="02030602050306030303" pitchFamily="18" charset="0"/>
            </a:endParaRPr>
          </a:p>
        </p:txBody>
      </p:sp>
      <p:pic>
        <p:nvPicPr>
          <p:cNvPr id="6" name="Picture 6" descr="В НИФИ 23 сентября 2014 года прошел конкурс на замещение должностей научных работников...">
            <a:hlinkClick r:id="rId2" tooltip="В НИФИ 23 сентября 2014 года прошел конкурс на замещение должностей научных работников..."/>
          </p:cNvPr>
          <p:cNvPicPr>
            <a:picLocks noChangeAspect="1" noChangeArrowheads="1"/>
          </p:cNvPicPr>
          <p:nvPr/>
        </p:nvPicPr>
        <p:blipFill>
          <a:blip r:embed="rId3" cstate="email"/>
          <a:srcRect/>
          <a:stretch>
            <a:fillRect/>
          </a:stretch>
        </p:blipFill>
        <p:spPr bwMode="auto">
          <a:xfrm>
            <a:off x="251520" y="2420888"/>
            <a:ext cx="1512168" cy="1008113"/>
          </a:xfrm>
          <a:prstGeom prst="rect">
            <a:avLst/>
          </a:prstGeom>
          <a:noFill/>
        </p:spPr>
      </p:pic>
      <p:sp>
        <p:nvSpPr>
          <p:cNvPr id="7" name="Заголовок 1"/>
          <p:cNvSpPr txBox="1">
            <a:spLocks/>
          </p:cNvSpPr>
          <p:nvPr/>
        </p:nvSpPr>
        <p:spPr>
          <a:xfrm>
            <a:off x="1187624" y="4581128"/>
            <a:ext cx="6984776" cy="1470025"/>
          </a:xfrm>
          <a:prstGeom prst="rect">
            <a:avLst/>
          </a:prstGeom>
        </p:spPr>
        <p:txBody>
          <a:bodyPr vert="horz" anchor="b">
            <a:noAutofit/>
          </a:bodyPr>
          <a:lstStyle/>
          <a:p>
            <a:pPr lvl="0">
              <a:spcBef>
                <a:spcPct val="0"/>
              </a:spcBef>
            </a:pPr>
            <a:r>
              <a:rPr lang="ru-RU" sz="2000" b="1" dirty="0" smtClean="0">
                <a:solidFill>
                  <a:schemeClr val="accent1">
                    <a:lumMod val="50000"/>
                  </a:schemeClr>
                </a:solidFill>
                <a:latin typeface="Constantia" panose="02030602050306030303" pitchFamily="18" charset="0"/>
                <a:ea typeface="+mj-ea"/>
                <a:cs typeface="+mj-cs"/>
              </a:rPr>
              <a:t>Научно-исследовательский финансовый институт Минфина России</a:t>
            </a:r>
          </a:p>
          <a:p>
            <a:pPr lvl="0">
              <a:spcBef>
                <a:spcPct val="0"/>
              </a:spcBef>
            </a:pPr>
            <a:endParaRPr kumimoji="0" lang="ru-RU" sz="2000" i="0" u="none" strike="noStrike" kern="1200" spc="0" normalizeH="0" baseline="0" noProof="0" dirty="0" smtClean="0">
              <a:ln>
                <a:noFill/>
              </a:ln>
              <a:solidFill>
                <a:schemeClr val="accent1">
                  <a:lumMod val="50000"/>
                </a:schemeClr>
              </a:solidFill>
              <a:effectLst/>
              <a:uLnTx/>
              <a:uFillTx/>
              <a:latin typeface="Constantia" panose="02030602050306030303" pitchFamily="18" charset="0"/>
              <a:ea typeface="+mj-ea"/>
              <a:cs typeface="+mj-cs"/>
            </a:endParaRPr>
          </a:p>
        </p:txBody>
      </p:sp>
      <p:sp>
        <p:nvSpPr>
          <p:cNvPr id="8" name="Подзаголовок 4"/>
          <p:cNvSpPr txBox="1">
            <a:spLocks/>
          </p:cNvSpPr>
          <p:nvPr/>
        </p:nvSpPr>
        <p:spPr>
          <a:xfrm>
            <a:off x="1187624" y="5805264"/>
            <a:ext cx="7200800" cy="1752600"/>
          </a:xfrm>
          <a:prstGeom prst="rect">
            <a:avLst/>
          </a:prstGeom>
        </p:spPr>
        <p:txBody>
          <a:bodyPr vert="horz">
            <a:noAutofit/>
          </a:bodyPr>
          <a:lstStyle/>
          <a:p>
            <a:pPr>
              <a:defRPr/>
            </a:pPr>
            <a:r>
              <a:rPr lang="ru-RU" sz="1600" b="1" dirty="0" smtClean="0">
                <a:solidFill>
                  <a:schemeClr val="accent1">
                    <a:lumMod val="50000"/>
                  </a:schemeClr>
                </a:solidFill>
                <a:latin typeface="Constantia" panose="02030602050306030303" pitchFamily="18" charset="0"/>
              </a:rPr>
              <a:t>Рыкова Инна Николаевна, </a:t>
            </a:r>
            <a:r>
              <a:rPr lang="ru-RU" sz="1600" b="1" dirty="0" err="1" smtClean="0">
                <a:solidFill>
                  <a:schemeClr val="accent1">
                    <a:lumMod val="50000"/>
                  </a:schemeClr>
                </a:solidFill>
                <a:latin typeface="Constantia" panose="02030602050306030303" pitchFamily="18" charset="0"/>
              </a:rPr>
              <a:t>д.э.н</a:t>
            </a:r>
            <a:r>
              <a:rPr lang="ru-RU" sz="1600" b="1" dirty="0" smtClean="0">
                <a:solidFill>
                  <a:schemeClr val="accent1">
                    <a:lumMod val="50000"/>
                  </a:schemeClr>
                </a:solidFill>
                <a:latin typeface="Constantia" panose="02030602050306030303" pitchFamily="18" charset="0"/>
              </a:rPr>
              <a:t>., академик РАЕН, руководитель Центра отраслевой экономики</a:t>
            </a:r>
            <a:endParaRPr lang="ru-RU" sz="1600" b="1" dirty="0">
              <a:solidFill>
                <a:schemeClr val="accent1">
                  <a:lumMod val="50000"/>
                </a:schemeClr>
              </a:solidFill>
              <a:latin typeface="Constantia" panose="02030602050306030303" pitchFamily="18" charset="0"/>
            </a:endParaRPr>
          </a:p>
        </p:txBody>
      </p:sp>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normAutofit/>
          </a:bodyPr>
          <a:lstStyle/>
          <a:p>
            <a:r>
              <a:rPr lang="ru-RU" sz="2800" b="1" dirty="0" smtClean="0">
                <a:solidFill>
                  <a:srgbClr val="7B9899"/>
                </a:solidFill>
                <a:latin typeface="Georgia" pitchFamily="18" charset="0"/>
              </a:rPr>
              <a:t>Позиции нефтедобывающих стран</a:t>
            </a:r>
          </a:p>
        </p:txBody>
      </p:sp>
      <p:sp>
        <p:nvSpPr>
          <p:cNvPr id="8" name="Содержимое 58"/>
          <p:cNvSpPr>
            <a:spLocks noGrp="1"/>
          </p:cNvSpPr>
          <p:nvPr>
            <p:ph sz="quarter" idx="1"/>
          </p:nvPr>
        </p:nvSpPr>
        <p:spPr>
          <a:xfrm>
            <a:off x="457200" y="1219200"/>
            <a:ext cx="8363272" cy="4937760"/>
          </a:xfrm>
        </p:spPr>
        <p:txBody>
          <a:bodyPr>
            <a:noAutofit/>
          </a:bodyPr>
          <a:lstStyle/>
          <a:p>
            <a:r>
              <a:rPr lang="ru-RU" sz="1600" dirty="0" smtClean="0">
                <a:latin typeface="Arial" pitchFamily="34" charset="0"/>
                <a:cs typeface="Arial" pitchFamily="34" charset="0"/>
              </a:rPr>
              <a:t>Россия является одной из крупнейших нефтедобывающих держав, обеспечивая вместе с США и Саудовской Аравией 38% мировой добычи нефти. Преимуществом российского нефтегазового сектора является сравнительно низкие издержки на добычу на существующих месторождениях, достаточно высокая обеспеченность запасами ресурсов, емкий внутренний рынок, диверсифицированный экспорт за счет нефтепродуктов и газа.</a:t>
            </a:r>
          </a:p>
        </p:txBody>
      </p:sp>
      <p:sp>
        <p:nvSpPr>
          <p:cNvPr id="19" name="Номер слайда 1"/>
          <p:cNvSpPr>
            <a:spLocks noGrp="1"/>
          </p:cNvSpPr>
          <p:nvPr>
            <p:ph type="sldNum" sz="quarter" idx="12"/>
          </p:nvPr>
        </p:nvSpPr>
        <p:spPr>
          <a:xfrm>
            <a:off x="612648" y="6356350"/>
            <a:ext cx="1981200" cy="365760"/>
          </a:xfrm>
        </p:spPr>
        <p:txBody>
          <a:bodyPr/>
          <a:lstStyle/>
          <a:p>
            <a:pPr>
              <a:defRPr/>
            </a:pPr>
            <a:fld id="{A3C45090-0825-447D-9451-5068320907E3}" type="slidenum">
              <a:rPr lang="ru-RU" smtClean="0"/>
              <a:pPr>
                <a:defRPr/>
              </a:pPr>
              <a:t>2</a:t>
            </a:fld>
            <a:endParaRPr lang="ru-RU" dirty="0"/>
          </a:p>
        </p:txBody>
      </p:sp>
      <p:graphicFrame>
        <p:nvGraphicFramePr>
          <p:cNvPr id="23" name="Таблица 22"/>
          <p:cNvGraphicFramePr>
            <a:graphicFrameLocks noGrp="1"/>
          </p:cNvGraphicFramePr>
          <p:nvPr/>
        </p:nvGraphicFramePr>
        <p:xfrm>
          <a:off x="467545" y="3429000"/>
          <a:ext cx="4320479" cy="2865120"/>
        </p:xfrm>
        <a:graphic>
          <a:graphicData uri="http://schemas.openxmlformats.org/drawingml/2006/table">
            <a:tbl>
              <a:tblPr>
                <a:tableStyleId>{0660B408-B3CF-4A94-85FC-2B1E0A45F4A2}</a:tableStyleId>
              </a:tblPr>
              <a:tblGrid>
                <a:gridCol w="909029"/>
                <a:gridCol w="969515"/>
                <a:gridCol w="1134558"/>
                <a:gridCol w="1307377"/>
              </a:tblGrid>
              <a:tr h="167640">
                <a:tc>
                  <a:txBody>
                    <a:bodyPr/>
                    <a:lstStyle/>
                    <a:p>
                      <a:pPr indent="0"/>
                      <a:endParaRPr lang="ru-RU" sz="1100" dirty="0">
                        <a:solidFill>
                          <a:srgbClr val="0F5B68"/>
                        </a:solidFill>
                        <a:latin typeface="Calibri"/>
                        <a:cs typeface="Times New Roman"/>
                      </a:endParaRPr>
                    </a:p>
                  </a:txBody>
                  <a:tcPr marL="68580" marR="68580" marT="0" marB="0"/>
                </a:tc>
                <a:tc>
                  <a:txBody>
                    <a:bodyPr/>
                    <a:lstStyle/>
                    <a:p>
                      <a:pPr indent="0" algn="ctr">
                        <a:spcAft>
                          <a:spcPts val="0"/>
                        </a:spcAft>
                      </a:pPr>
                      <a:r>
                        <a:rPr lang="ru-RU" sz="1100" dirty="0"/>
                        <a:t>запасы, млрд. </a:t>
                      </a:r>
                      <a:r>
                        <a:rPr lang="ru-RU" sz="1100" dirty="0" err="1"/>
                        <a:t>барр</a:t>
                      </a:r>
                      <a:r>
                        <a:rPr lang="ru-RU" sz="1100" dirty="0"/>
                        <a:t>.</a:t>
                      </a:r>
                      <a:endParaRPr lang="ru-RU" sz="1100" dirty="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добыча, тыс. барр. в день</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обеспеченность запасами, лет</a:t>
                      </a:r>
                      <a:endParaRPr lang="ru-RU" sz="110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США</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48</a:t>
                      </a:r>
                      <a:endParaRPr lang="ru-RU" sz="1100" dirty="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11644</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11</a:t>
                      </a:r>
                      <a:endParaRPr lang="ru-RU" sz="110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С. Аравия</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267</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11505</a:t>
                      </a:r>
                      <a:endParaRPr lang="ru-RU" sz="1100" dirty="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64</a:t>
                      </a:r>
                      <a:endParaRPr lang="ru-RU" sz="110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200" b="1" dirty="0">
                          <a:solidFill>
                            <a:schemeClr val="bg1"/>
                          </a:solidFill>
                        </a:rPr>
                        <a:t>Россия</a:t>
                      </a:r>
                      <a:endParaRPr lang="ru-RU" sz="1200" b="1" dirty="0">
                        <a:solidFill>
                          <a:schemeClr val="bg1"/>
                        </a:solidFill>
                        <a:latin typeface="Calibri"/>
                        <a:ea typeface="Times New Roman"/>
                        <a:cs typeface="Times New Roman"/>
                      </a:endParaRPr>
                    </a:p>
                  </a:txBody>
                  <a:tcPr marL="68580" marR="68580" marT="0" marB="0">
                    <a:solidFill>
                      <a:srgbClr val="FF0000"/>
                    </a:solidFill>
                  </a:tcPr>
                </a:tc>
                <a:tc>
                  <a:txBody>
                    <a:bodyPr/>
                    <a:lstStyle/>
                    <a:p>
                      <a:pPr indent="0" algn="ctr">
                        <a:spcAft>
                          <a:spcPts val="0"/>
                        </a:spcAft>
                      </a:pPr>
                      <a:r>
                        <a:rPr lang="ru-RU" sz="1200" b="1" dirty="0">
                          <a:solidFill>
                            <a:schemeClr val="bg1"/>
                          </a:solidFill>
                        </a:rPr>
                        <a:t>103</a:t>
                      </a:r>
                      <a:endParaRPr lang="ru-RU" sz="1200" b="1" dirty="0">
                        <a:solidFill>
                          <a:schemeClr val="bg1"/>
                        </a:solidFill>
                        <a:latin typeface="Calibri"/>
                        <a:ea typeface="Times New Roman"/>
                        <a:cs typeface="Times New Roman"/>
                      </a:endParaRPr>
                    </a:p>
                  </a:txBody>
                  <a:tcPr marL="68580" marR="68580" marT="0" marB="0">
                    <a:solidFill>
                      <a:srgbClr val="FF0000"/>
                    </a:solidFill>
                  </a:tcPr>
                </a:tc>
                <a:tc>
                  <a:txBody>
                    <a:bodyPr/>
                    <a:lstStyle/>
                    <a:p>
                      <a:pPr indent="0" algn="ctr">
                        <a:spcAft>
                          <a:spcPts val="0"/>
                        </a:spcAft>
                      </a:pPr>
                      <a:r>
                        <a:rPr lang="ru-RU" sz="1200" b="1" dirty="0">
                          <a:solidFill>
                            <a:schemeClr val="bg1"/>
                          </a:solidFill>
                        </a:rPr>
                        <a:t>10838</a:t>
                      </a:r>
                      <a:endParaRPr lang="ru-RU" sz="1200" b="1" dirty="0">
                        <a:solidFill>
                          <a:schemeClr val="bg1"/>
                        </a:solidFill>
                        <a:latin typeface="Calibri"/>
                        <a:ea typeface="Times New Roman"/>
                        <a:cs typeface="Times New Roman"/>
                      </a:endParaRPr>
                    </a:p>
                  </a:txBody>
                  <a:tcPr marL="68580" marR="68580" marT="0" marB="0">
                    <a:solidFill>
                      <a:srgbClr val="FF0000"/>
                    </a:solidFill>
                  </a:tcPr>
                </a:tc>
                <a:tc>
                  <a:txBody>
                    <a:bodyPr/>
                    <a:lstStyle/>
                    <a:p>
                      <a:pPr indent="0" algn="ctr">
                        <a:spcAft>
                          <a:spcPts val="0"/>
                        </a:spcAft>
                      </a:pPr>
                      <a:r>
                        <a:rPr lang="ru-RU" sz="1200" b="1" dirty="0">
                          <a:solidFill>
                            <a:schemeClr val="bg1"/>
                          </a:solidFill>
                        </a:rPr>
                        <a:t>26</a:t>
                      </a:r>
                      <a:endParaRPr lang="ru-RU" sz="1200" b="1" dirty="0">
                        <a:solidFill>
                          <a:schemeClr val="bg1"/>
                        </a:solidFill>
                        <a:latin typeface="Calibri"/>
                        <a:ea typeface="Times New Roman"/>
                        <a:cs typeface="Times New Roman"/>
                      </a:endParaRPr>
                    </a:p>
                  </a:txBody>
                  <a:tcPr marL="68580" marR="68580" marT="0" marB="0">
                    <a:solidFill>
                      <a:srgbClr val="FF0000"/>
                    </a:solidFill>
                  </a:tcPr>
                </a:tc>
              </a:tr>
              <a:tr h="167640">
                <a:tc>
                  <a:txBody>
                    <a:bodyPr/>
                    <a:lstStyle/>
                    <a:p>
                      <a:pPr indent="0">
                        <a:spcAft>
                          <a:spcPts val="0"/>
                        </a:spcAft>
                      </a:pPr>
                      <a:r>
                        <a:rPr lang="ru-RU" sz="1100"/>
                        <a:t>Канада</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173</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4292</a:t>
                      </a:r>
                      <a:endParaRPr lang="ru-RU" sz="1100" dirty="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110</a:t>
                      </a:r>
                      <a:endParaRPr lang="ru-RU" sz="110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Китай</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18</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4246</a:t>
                      </a:r>
                      <a:endParaRPr lang="ru-RU" sz="1100" dirty="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12</a:t>
                      </a:r>
                      <a:endParaRPr lang="ru-RU" sz="110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ОАЭ</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98</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3712</a:t>
                      </a:r>
                      <a:endParaRPr lang="ru-RU" sz="1100" dirty="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72</a:t>
                      </a:r>
                      <a:endParaRPr lang="ru-RU" sz="110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Иран</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158</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3614</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120</a:t>
                      </a:r>
                      <a:endParaRPr lang="ru-RU" sz="1100" dirty="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Ирак</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150</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3285</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125</a:t>
                      </a:r>
                      <a:endParaRPr lang="ru-RU" sz="1100" dirty="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Кувейт</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102</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3123</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89</a:t>
                      </a:r>
                      <a:endParaRPr lang="ru-RU" sz="1100" dirty="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Мексика</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11</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2784</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11</a:t>
                      </a:r>
                      <a:endParaRPr lang="ru-RU" sz="1100" dirty="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Венесуэла</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298</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2719</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301</a:t>
                      </a:r>
                      <a:endParaRPr lang="ru-RU" sz="1100" dirty="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dirty="0"/>
                        <a:t>Нигерия</a:t>
                      </a:r>
                      <a:endParaRPr lang="ru-RU" sz="1100" dirty="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37</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2361</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43</a:t>
                      </a:r>
                      <a:endParaRPr lang="ru-RU" sz="1100" dirty="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Бразилия</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16</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2346</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19</a:t>
                      </a:r>
                      <a:endParaRPr lang="ru-RU" sz="1100" dirty="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Катар</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26</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1982</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36</a:t>
                      </a:r>
                      <a:endParaRPr lang="ru-RU" sz="1100" dirty="0">
                        <a:solidFill>
                          <a:srgbClr val="0F5B68"/>
                        </a:solidFill>
                        <a:latin typeface="Calibri"/>
                        <a:ea typeface="Times New Roman"/>
                        <a:cs typeface="Times New Roman"/>
                      </a:endParaRPr>
                    </a:p>
                  </a:txBody>
                  <a:tcPr marL="68580" marR="68580" marT="0" marB="0"/>
                </a:tc>
              </a:tr>
              <a:tr h="167640">
                <a:tc>
                  <a:txBody>
                    <a:bodyPr/>
                    <a:lstStyle/>
                    <a:p>
                      <a:pPr indent="0">
                        <a:spcAft>
                          <a:spcPts val="0"/>
                        </a:spcAft>
                      </a:pPr>
                      <a:r>
                        <a:rPr lang="ru-RU" sz="1100"/>
                        <a:t>Норвегия</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7</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a:t>1895</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100" dirty="0"/>
                        <a:t>9</a:t>
                      </a:r>
                      <a:endParaRPr lang="ru-RU" sz="1100" dirty="0">
                        <a:solidFill>
                          <a:srgbClr val="0F5B68"/>
                        </a:solidFill>
                        <a:latin typeface="Calibri"/>
                        <a:ea typeface="Times New Roman"/>
                        <a:cs typeface="Times New Roman"/>
                      </a:endParaRPr>
                    </a:p>
                  </a:txBody>
                  <a:tcPr marL="68580" marR="68580" marT="0" marB="0"/>
                </a:tc>
              </a:tr>
            </a:tbl>
          </a:graphicData>
        </a:graphic>
      </p:graphicFrame>
      <p:graphicFrame>
        <p:nvGraphicFramePr>
          <p:cNvPr id="24" name="Диаграмма 23"/>
          <p:cNvGraphicFramePr/>
          <p:nvPr/>
        </p:nvGraphicFramePr>
        <p:xfrm>
          <a:off x="4860032" y="3501008"/>
          <a:ext cx="3816424" cy="2826327"/>
        </p:xfrm>
        <a:graphic>
          <a:graphicData uri="http://schemas.openxmlformats.org/drawingml/2006/chart">
            <c:chart xmlns:c="http://schemas.openxmlformats.org/drawingml/2006/chart" xmlns:r="http://schemas.openxmlformats.org/officeDocument/2006/relationships" r:id="rId2"/>
          </a:graphicData>
        </a:graphic>
      </p:graphicFrame>
      <p:sp>
        <p:nvSpPr>
          <p:cNvPr id="25" name="Прямоугольник 24"/>
          <p:cNvSpPr/>
          <p:nvPr/>
        </p:nvSpPr>
        <p:spPr>
          <a:xfrm>
            <a:off x="395536" y="2996952"/>
            <a:ext cx="4572000" cy="461665"/>
          </a:xfrm>
          <a:prstGeom prst="rect">
            <a:avLst/>
          </a:prstGeom>
        </p:spPr>
        <p:txBody>
          <a:bodyPr>
            <a:spAutoFit/>
          </a:bodyPr>
          <a:lstStyle/>
          <a:p>
            <a:r>
              <a:rPr lang="ru-RU" sz="1200" b="1" i="1" dirty="0" smtClean="0">
                <a:solidFill>
                  <a:schemeClr val="bg1">
                    <a:lumMod val="65000"/>
                  </a:schemeClr>
                </a:solidFill>
              </a:rPr>
              <a:t>Основные характеристики ведущих нефтедобывающих стран</a:t>
            </a:r>
            <a:endParaRPr lang="ru-RU" sz="1200" dirty="0">
              <a:solidFill>
                <a:schemeClr val="bg1">
                  <a:lumMod val="65000"/>
                </a:schemeClr>
              </a:solidFill>
            </a:endParaRPr>
          </a:p>
        </p:txBody>
      </p:sp>
      <p:sp>
        <p:nvSpPr>
          <p:cNvPr id="26" name="Прямоугольник 25"/>
          <p:cNvSpPr/>
          <p:nvPr/>
        </p:nvSpPr>
        <p:spPr>
          <a:xfrm>
            <a:off x="4104456" y="2996952"/>
            <a:ext cx="4572000" cy="461665"/>
          </a:xfrm>
          <a:prstGeom prst="rect">
            <a:avLst/>
          </a:prstGeom>
        </p:spPr>
        <p:txBody>
          <a:bodyPr>
            <a:spAutoFit/>
          </a:bodyPr>
          <a:lstStyle/>
          <a:p>
            <a:pPr algn="r"/>
            <a:r>
              <a:rPr lang="ru-RU" sz="1200" b="1" i="1" dirty="0" smtClean="0">
                <a:solidFill>
                  <a:schemeClr val="bg1">
                    <a:lumMod val="65000"/>
                  </a:schemeClr>
                </a:solidFill>
              </a:rPr>
              <a:t>Вклад нефтегазового сектора в экспорте отдельных стран, % от общего экспорта</a:t>
            </a:r>
            <a:endParaRPr lang="ru-RU" sz="1200" dirty="0">
              <a:solidFill>
                <a:schemeClr val="bg1">
                  <a:lumMod val="65000"/>
                </a:schemeClr>
              </a:solidFill>
            </a:endParaRPr>
          </a:p>
        </p:txBody>
      </p:sp>
      <p:sp>
        <p:nvSpPr>
          <p:cNvPr id="28" name="TextBox 27"/>
          <p:cNvSpPr txBox="1"/>
          <p:nvPr/>
        </p:nvSpPr>
        <p:spPr>
          <a:xfrm>
            <a:off x="5364088" y="4952201"/>
            <a:ext cx="730200" cy="276999"/>
          </a:xfrm>
          <a:prstGeom prst="rect">
            <a:avLst/>
          </a:prstGeom>
          <a:solidFill>
            <a:schemeClr val="bg1"/>
          </a:solidFill>
        </p:spPr>
        <p:txBody>
          <a:bodyPr wrap="square" rtlCol="0">
            <a:spAutoFit/>
          </a:bodyPr>
          <a:lstStyle/>
          <a:p>
            <a:r>
              <a:rPr lang="ru-RU" sz="1200" b="1" dirty="0" smtClean="0">
                <a:solidFill>
                  <a:srgbClr val="FF0000"/>
                </a:solidFill>
              </a:rPr>
              <a:t>Россия</a:t>
            </a:r>
            <a:endParaRPr lang="ru-RU" sz="1200" b="1" dirty="0">
              <a:solidFill>
                <a:srgbClr val="FF0000"/>
              </a:solidFill>
            </a:endParaRPr>
          </a:p>
        </p:txBody>
      </p:sp>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normAutofit/>
          </a:bodyPr>
          <a:lstStyle/>
          <a:p>
            <a:r>
              <a:rPr lang="ru-RU" sz="2800" b="1" dirty="0" smtClean="0">
                <a:solidFill>
                  <a:srgbClr val="7B9899"/>
                </a:solidFill>
                <a:latin typeface="Georgia" pitchFamily="18" charset="0"/>
              </a:rPr>
              <a:t>Налоговая нагрузка в экономике</a:t>
            </a:r>
          </a:p>
        </p:txBody>
      </p:sp>
      <p:sp>
        <p:nvSpPr>
          <p:cNvPr id="8" name="Содержимое 58"/>
          <p:cNvSpPr>
            <a:spLocks noGrp="1"/>
          </p:cNvSpPr>
          <p:nvPr>
            <p:ph sz="quarter" idx="1"/>
          </p:nvPr>
        </p:nvSpPr>
        <p:spPr>
          <a:xfrm>
            <a:off x="457200" y="1219200"/>
            <a:ext cx="8363272" cy="4937760"/>
          </a:xfrm>
        </p:spPr>
        <p:txBody>
          <a:bodyPr>
            <a:noAutofit/>
          </a:bodyPr>
          <a:lstStyle/>
          <a:p>
            <a:r>
              <a:rPr lang="ru-RU" sz="1600" dirty="0" smtClean="0">
                <a:latin typeface="Arial" pitchFamily="34" charset="0"/>
                <a:cs typeface="Arial" pitchFamily="34" charset="0"/>
              </a:rPr>
              <a:t>Среди нефтедобывающих стран наибольший показатель отношения налоговых отчислений к ВВП отмечается у Норвегии, Великобритании, Бразилии и Канады – более 30% (в России чуть меньше 28%). По соотношению объемов уплаченных налогов и прибыли компаний Россия выглядит более привлекательной, чем латиноамериканские страны, но уступает США, Великобритании, Норвегии.</a:t>
            </a:r>
          </a:p>
          <a:p>
            <a:r>
              <a:rPr lang="ru-RU" sz="1600" dirty="0" smtClean="0">
                <a:latin typeface="Arial" pitchFamily="34" charset="0"/>
                <a:cs typeface="Arial" pitchFamily="34" charset="0"/>
              </a:rPr>
              <a:t>В России нефтегазовый сектор принимает на себя значительную часть налоговой нагрузки на экономику. За 2014 год доля налоговых отчислений нефтегазового сектора превысила 50% доходов российского бюджета (в Норвегии 20%). В 2005-2014 гг. предприятия добывающего сектора выплачивали в бюджет более 30% от выручки, а у отдельных нефтяных компаний изымалось более 50% выручки.</a:t>
            </a:r>
          </a:p>
        </p:txBody>
      </p:sp>
      <p:sp>
        <p:nvSpPr>
          <p:cNvPr id="19" name="Номер слайда 1"/>
          <p:cNvSpPr>
            <a:spLocks noGrp="1"/>
          </p:cNvSpPr>
          <p:nvPr>
            <p:ph type="sldNum" sz="quarter" idx="12"/>
          </p:nvPr>
        </p:nvSpPr>
        <p:spPr>
          <a:xfrm>
            <a:off x="612648" y="6356350"/>
            <a:ext cx="1981200" cy="365760"/>
          </a:xfrm>
        </p:spPr>
        <p:txBody>
          <a:bodyPr/>
          <a:lstStyle/>
          <a:p>
            <a:pPr>
              <a:defRPr/>
            </a:pPr>
            <a:fld id="{A3C45090-0825-447D-9451-5068320907E3}" type="slidenum">
              <a:rPr lang="ru-RU" smtClean="0"/>
              <a:pPr>
                <a:defRPr/>
              </a:pPr>
              <a:t>3</a:t>
            </a:fld>
            <a:endParaRPr lang="ru-RU" dirty="0"/>
          </a:p>
        </p:txBody>
      </p:sp>
      <p:graphicFrame>
        <p:nvGraphicFramePr>
          <p:cNvPr id="10" name="Диаграмма 9"/>
          <p:cNvGraphicFramePr/>
          <p:nvPr/>
        </p:nvGraphicFramePr>
        <p:xfrm>
          <a:off x="323528" y="4149080"/>
          <a:ext cx="4896544" cy="2147277"/>
        </p:xfrm>
        <a:graphic>
          <a:graphicData uri="http://schemas.openxmlformats.org/drawingml/2006/chart">
            <c:chart xmlns:c="http://schemas.openxmlformats.org/drawingml/2006/chart" xmlns:r="http://schemas.openxmlformats.org/officeDocument/2006/relationships" r:id="rId2"/>
          </a:graphicData>
        </a:graphic>
      </p:graphicFrame>
      <p:sp>
        <p:nvSpPr>
          <p:cNvPr id="28" name="TextBox 27"/>
          <p:cNvSpPr txBox="1"/>
          <p:nvPr/>
        </p:nvSpPr>
        <p:spPr>
          <a:xfrm>
            <a:off x="3491880" y="4725144"/>
            <a:ext cx="730200" cy="276999"/>
          </a:xfrm>
          <a:prstGeom prst="rect">
            <a:avLst/>
          </a:prstGeom>
          <a:solidFill>
            <a:schemeClr val="bg1"/>
          </a:solidFill>
        </p:spPr>
        <p:txBody>
          <a:bodyPr wrap="square" rtlCol="0">
            <a:spAutoFit/>
          </a:bodyPr>
          <a:lstStyle/>
          <a:p>
            <a:r>
              <a:rPr lang="ru-RU" sz="1200" b="1" dirty="0" smtClean="0">
                <a:solidFill>
                  <a:srgbClr val="FF0000"/>
                </a:solidFill>
              </a:rPr>
              <a:t>Россия</a:t>
            </a:r>
            <a:endParaRPr lang="ru-RU" sz="1200" b="1" dirty="0">
              <a:solidFill>
                <a:srgbClr val="FF0000"/>
              </a:solidFill>
            </a:endParaRPr>
          </a:p>
        </p:txBody>
      </p:sp>
      <p:graphicFrame>
        <p:nvGraphicFramePr>
          <p:cNvPr id="11" name="Диаграмма 10"/>
          <p:cNvGraphicFramePr/>
          <p:nvPr/>
        </p:nvGraphicFramePr>
        <p:xfrm>
          <a:off x="4716016" y="4221088"/>
          <a:ext cx="4032448" cy="2095128"/>
        </p:xfrm>
        <a:graphic>
          <a:graphicData uri="http://schemas.openxmlformats.org/drawingml/2006/chart">
            <c:chart xmlns:c="http://schemas.openxmlformats.org/drawingml/2006/chart" xmlns:r="http://schemas.openxmlformats.org/officeDocument/2006/relationships" r:id="rId3"/>
          </a:graphicData>
        </a:graphic>
      </p:graphicFrame>
      <p:sp>
        <p:nvSpPr>
          <p:cNvPr id="12" name="Прямоугольник 11"/>
          <p:cNvSpPr/>
          <p:nvPr/>
        </p:nvSpPr>
        <p:spPr>
          <a:xfrm>
            <a:off x="4139952" y="3789040"/>
            <a:ext cx="4572000" cy="461665"/>
          </a:xfrm>
          <a:prstGeom prst="rect">
            <a:avLst/>
          </a:prstGeom>
        </p:spPr>
        <p:txBody>
          <a:bodyPr>
            <a:spAutoFit/>
          </a:bodyPr>
          <a:lstStyle/>
          <a:p>
            <a:pPr algn="r"/>
            <a:r>
              <a:rPr lang="ru-RU" sz="1200" b="1" i="1" dirty="0" smtClean="0">
                <a:solidFill>
                  <a:schemeClr val="bg1">
                    <a:lumMod val="65000"/>
                  </a:schemeClr>
                </a:solidFill>
              </a:rPr>
              <a:t>Доля налогов по отношению к выручке компаний сектора  в России в 2005-2014 гг., %</a:t>
            </a:r>
            <a:endParaRPr lang="ru-RU" sz="1200" dirty="0">
              <a:solidFill>
                <a:schemeClr val="bg1">
                  <a:lumMod val="65000"/>
                </a:schemeClr>
              </a:solidFill>
            </a:endParaRPr>
          </a:p>
        </p:txBody>
      </p:sp>
      <p:sp>
        <p:nvSpPr>
          <p:cNvPr id="13" name="Прямоугольник 12"/>
          <p:cNvSpPr/>
          <p:nvPr/>
        </p:nvSpPr>
        <p:spPr>
          <a:xfrm>
            <a:off x="323528" y="3759423"/>
            <a:ext cx="4572000" cy="461665"/>
          </a:xfrm>
          <a:prstGeom prst="rect">
            <a:avLst/>
          </a:prstGeom>
        </p:spPr>
        <p:txBody>
          <a:bodyPr>
            <a:spAutoFit/>
          </a:bodyPr>
          <a:lstStyle/>
          <a:p>
            <a:r>
              <a:rPr lang="ru-RU" sz="1200" b="1" i="1" dirty="0" smtClean="0">
                <a:solidFill>
                  <a:schemeClr val="bg1">
                    <a:lumMod val="65000"/>
                  </a:schemeClr>
                </a:solidFill>
              </a:rPr>
              <a:t>Показатели налоговой нагрузки на экономику в странах мира</a:t>
            </a:r>
            <a:endParaRPr lang="ru-RU" sz="1200" dirty="0">
              <a:solidFill>
                <a:schemeClr val="bg1">
                  <a:lumMod val="65000"/>
                </a:schemeClr>
              </a:solidFill>
            </a:endParaRPr>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normAutofit/>
          </a:bodyPr>
          <a:lstStyle/>
          <a:p>
            <a:r>
              <a:rPr lang="ru-RU" sz="2800" b="1" dirty="0" smtClean="0">
                <a:solidFill>
                  <a:srgbClr val="7B9899"/>
                </a:solidFill>
                <a:latin typeface="Georgia" pitchFamily="18" charset="0"/>
              </a:rPr>
              <a:t>Рост нагрузки на нефтегазовый сектор</a:t>
            </a:r>
          </a:p>
        </p:txBody>
      </p:sp>
      <p:sp>
        <p:nvSpPr>
          <p:cNvPr id="8" name="Содержимое 58"/>
          <p:cNvSpPr>
            <a:spLocks noGrp="1"/>
          </p:cNvSpPr>
          <p:nvPr>
            <p:ph sz="quarter" idx="1"/>
          </p:nvPr>
        </p:nvSpPr>
        <p:spPr>
          <a:xfrm>
            <a:off x="457200" y="1219200"/>
            <a:ext cx="8363272" cy="4937760"/>
          </a:xfrm>
        </p:spPr>
        <p:txBody>
          <a:bodyPr>
            <a:noAutofit/>
          </a:bodyPr>
          <a:lstStyle/>
          <a:p>
            <a:r>
              <a:rPr lang="ru-RU" sz="1600" dirty="0" smtClean="0">
                <a:latin typeface="Arial" pitchFamily="34" charset="0"/>
                <a:cs typeface="Arial" pitchFamily="34" charset="0"/>
              </a:rPr>
              <a:t>Данные отчетности подтверждают более высокую рентабельность сырьевого сектора и его способность нести повышенную налоговую нагрузку. По сравнению с зарубежными компаниями налоговая нагрузка на российские нефтяные компании выглядит более высокой…</a:t>
            </a:r>
          </a:p>
          <a:p>
            <a:r>
              <a:rPr lang="ru-RU" sz="1600" dirty="0" smtClean="0">
                <a:latin typeface="Arial" pitchFamily="34" charset="0"/>
                <a:cs typeface="Arial" pitchFamily="34" charset="0"/>
              </a:rPr>
              <a:t>…но и там ведутся дискуссии об увеличении изъятий ренты. В США обсуждается отмена ряда льгот, позволяющих нефтяным компаниям снижать налогооблагаемую прибыль, хотя их эффективная ставка налога на доходы в среднем за период 2010-2014 гг. составляет 41,3%, что в два раза выше, чем в не менее прибыльной фармацевтике… </a:t>
            </a:r>
          </a:p>
        </p:txBody>
      </p:sp>
      <p:sp>
        <p:nvSpPr>
          <p:cNvPr id="19" name="Номер слайда 1"/>
          <p:cNvSpPr>
            <a:spLocks noGrp="1"/>
          </p:cNvSpPr>
          <p:nvPr>
            <p:ph type="sldNum" sz="quarter" idx="12"/>
          </p:nvPr>
        </p:nvSpPr>
        <p:spPr>
          <a:xfrm>
            <a:off x="612648" y="6356350"/>
            <a:ext cx="1981200" cy="365760"/>
          </a:xfrm>
        </p:spPr>
        <p:txBody>
          <a:bodyPr/>
          <a:lstStyle/>
          <a:p>
            <a:pPr>
              <a:defRPr/>
            </a:pPr>
            <a:fld id="{A3C45090-0825-447D-9451-5068320907E3}" type="slidenum">
              <a:rPr lang="ru-RU" smtClean="0"/>
              <a:pPr>
                <a:defRPr/>
              </a:pPr>
              <a:t>4</a:t>
            </a:fld>
            <a:endParaRPr lang="ru-RU" dirty="0"/>
          </a:p>
        </p:txBody>
      </p:sp>
      <p:sp>
        <p:nvSpPr>
          <p:cNvPr id="9" name="Прямоугольник 8"/>
          <p:cNvSpPr/>
          <p:nvPr/>
        </p:nvSpPr>
        <p:spPr>
          <a:xfrm>
            <a:off x="4139952" y="3615407"/>
            <a:ext cx="4572000" cy="461665"/>
          </a:xfrm>
          <a:prstGeom prst="rect">
            <a:avLst/>
          </a:prstGeom>
        </p:spPr>
        <p:txBody>
          <a:bodyPr>
            <a:spAutoFit/>
          </a:bodyPr>
          <a:lstStyle/>
          <a:p>
            <a:pPr algn="r"/>
            <a:r>
              <a:rPr lang="ru-RU" sz="1200" b="1" i="1" dirty="0" smtClean="0">
                <a:solidFill>
                  <a:schemeClr val="bg1">
                    <a:lumMod val="65000"/>
                  </a:schemeClr>
                </a:solidFill>
              </a:rPr>
              <a:t>Налоговая нагрузка и амортизация нефтяных компаний к выручке в национальной валюте</a:t>
            </a:r>
            <a:endParaRPr lang="ru-RU" sz="1200" dirty="0">
              <a:solidFill>
                <a:schemeClr val="bg1">
                  <a:lumMod val="65000"/>
                </a:schemeClr>
              </a:solidFill>
            </a:endParaRPr>
          </a:p>
        </p:txBody>
      </p:sp>
      <p:graphicFrame>
        <p:nvGraphicFramePr>
          <p:cNvPr id="11" name="Таблица 10"/>
          <p:cNvGraphicFramePr>
            <a:graphicFrameLocks noGrp="1"/>
          </p:cNvGraphicFramePr>
          <p:nvPr/>
        </p:nvGraphicFramePr>
        <p:xfrm>
          <a:off x="4499992" y="4085926"/>
          <a:ext cx="4176463" cy="2223394"/>
        </p:xfrm>
        <a:graphic>
          <a:graphicData uri="http://schemas.openxmlformats.org/drawingml/2006/table">
            <a:tbl>
              <a:tblPr>
                <a:tableStyleId>{0660B408-B3CF-4A94-85FC-2B1E0A45F4A2}</a:tableStyleId>
              </a:tblPr>
              <a:tblGrid>
                <a:gridCol w="1806993"/>
                <a:gridCol w="569270"/>
                <a:gridCol w="720080"/>
                <a:gridCol w="504056"/>
                <a:gridCol w="576064"/>
              </a:tblGrid>
              <a:tr h="886794">
                <a:tc>
                  <a:txBody>
                    <a:bodyPr/>
                    <a:lstStyle/>
                    <a:p>
                      <a:pPr indent="0" algn="just">
                        <a:spcAft>
                          <a:spcPts val="0"/>
                        </a:spcAft>
                      </a:pPr>
                      <a:r>
                        <a:rPr lang="ru-RU" sz="1100" dirty="0"/>
                        <a:t> </a:t>
                      </a:r>
                      <a:endParaRPr lang="ru-RU" sz="1100" dirty="0">
                        <a:solidFill>
                          <a:srgbClr val="0F5B68"/>
                        </a:solidFill>
                        <a:latin typeface="Calibri"/>
                        <a:ea typeface="Times New Roman"/>
                        <a:cs typeface="Times New Roman"/>
                      </a:endParaRPr>
                    </a:p>
                  </a:txBody>
                  <a:tcPr marL="68580" marR="68580" marT="0" marB="0"/>
                </a:tc>
                <a:tc>
                  <a:txBody>
                    <a:bodyPr/>
                    <a:lstStyle/>
                    <a:p>
                      <a:pPr marL="71755" marR="71755" indent="0" algn="ctr">
                        <a:spcAft>
                          <a:spcPts val="0"/>
                        </a:spcAft>
                      </a:pPr>
                      <a:r>
                        <a:rPr lang="ru-RU" sz="1200" b="1" dirty="0">
                          <a:solidFill>
                            <a:srgbClr val="FF0000"/>
                          </a:solidFill>
                        </a:rPr>
                        <a:t>Роснефть, </a:t>
                      </a:r>
                    </a:p>
                    <a:p>
                      <a:pPr marL="71755" marR="71755" indent="0" algn="ctr">
                        <a:spcAft>
                          <a:spcPts val="0"/>
                        </a:spcAft>
                      </a:pPr>
                      <a:r>
                        <a:rPr lang="ru-RU" sz="1200" b="1" dirty="0">
                          <a:solidFill>
                            <a:srgbClr val="FF0000"/>
                          </a:solidFill>
                        </a:rPr>
                        <a:t>млрд. RUR</a:t>
                      </a:r>
                      <a:endParaRPr lang="ru-RU" sz="1200" b="1" dirty="0">
                        <a:solidFill>
                          <a:srgbClr val="FF0000"/>
                        </a:solidFill>
                        <a:latin typeface="Calibri"/>
                        <a:ea typeface="Times New Roman"/>
                        <a:cs typeface="Times New Roman"/>
                      </a:endParaRPr>
                    </a:p>
                  </a:txBody>
                  <a:tcPr marL="68580" marR="68580" marT="0" marB="0" vert="vert270"/>
                </a:tc>
                <a:tc>
                  <a:txBody>
                    <a:bodyPr/>
                    <a:lstStyle/>
                    <a:p>
                      <a:pPr marL="71755" marR="71755" indent="0" algn="ctr">
                        <a:spcAft>
                          <a:spcPts val="0"/>
                        </a:spcAft>
                      </a:pPr>
                      <a:r>
                        <a:rPr lang="en-US" sz="1100" dirty="0"/>
                        <a:t>Canadian Natural </a:t>
                      </a:r>
                      <a:r>
                        <a:rPr lang="en-US" sz="1100" dirty="0" smtClean="0"/>
                        <a:t>Res</a:t>
                      </a:r>
                      <a:r>
                        <a:rPr lang="ru-RU" sz="1100" dirty="0" smtClean="0"/>
                        <a:t>.</a:t>
                      </a:r>
                      <a:r>
                        <a:rPr lang="en-US" sz="1100" dirty="0" smtClean="0"/>
                        <a:t>, </a:t>
                      </a:r>
                      <a:endParaRPr lang="ru-RU" sz="1100" dirty="0"/>
                    </a:p>
                    <a:p>
                      <a:pPr marL="71755" marR="71755" indent="0" algn="ctr">
                        <a:spcAft>
                          <a:spcPts val="0"/>
                        </a:spcAft>
                      </a:pPr>
                      <a:r>
                        <a:rPr lang="en-US" sz="1100" dirty="0" err="1"/>
                        <a:t>млрд</a:t>
                      </a:r>
                      <a:r>
                        <a:rPr lang="en-US" sz="1100" dirty="0"/>
                        <a:t>. CAD</a:t>
                      </a:r>
                      <a:endParaRPr lang="ru-RU" sz="1100" dirty="0">
                        <a:solidFill>
                          <a:srgbClr val="0F5B68"/>
                        </a:solidFill>
                        <a:latin typeface="Calibri"/>
                        <a:ea typeface="Times New Roman"/>
                        <a:cs typeface="Times New Roman"/>
                      </a:endParaRPr>
                    </a:p>
                  </a:txBody>
                  <a:tcPr marL="68580" marR="68580" marT="0" marB="0" vert="vert270"/>
                </a:tc>
                <a:tc>
                  <a:txBody>
                    <a:bodyPr/>
                    <a:lstStyle/>
                    <a:p>
                      <a:pPr marL="71755" marR="71755" indent="0" algn="ctr">
                        <a:spcAft>
                          <a:spcPts val="0"/>
                        </a:spcAft>
                      </a:pPr>
                      <a:r>
                        <a:rPr lang="en-US" sz="1100"/>
                        <a:t>Statoil, </a:t>
                      </a:r>
                      <a:endParaRPr lang="ru-RU" sz="1100"/>
                    </a:p>
                    <a:p>
                      <a:pPr marL="71755" marR="71755" indent="0" algn="ctr">
                        <a:spcAft>
                          <a:spcPts val="0"/>
                        </a:spcAft>
                      </a:pPr>
                      <a:r>
                        <a:rPr lang="en-US" sz="1100"/>
                        <a:t>млрд. NOK</a:t>
                      </a:r>
                      <a:endParaRPr lang="ru-RU" sz="1100">
                        <a:solidFill>
                          <a:srgbClr val="0F5B68"/>
                        </a:solidFill>
                        <a:latin typeface="Calibri"/>
                        <a:ea typeface="Times New Roman"/>
                        <a:cs typeface="Times New Roman"/>
                      </a:endParaRPr>
                    </a:p>
                  </a:txBody>
                  <a:tcPr marL="68580" marR="68580" marT="0" marB="0" vert="vert270"/>
                </a:tc>
                <a:tc>
                  <a:txBody>
                    <a:bodyPr/>
                    <a:lstStyle/>
                    <a:p>
                      <a:pPr marL="71755" marR="71755" indent="0" algn="ctr">
                        <a:spcAft>
                          <a:spcPts val="0"/>
                        </a:spcAft>
                      </a:pPr>
                      <a:r>
                        <a:rPr lang="en-US" sz="1100"/>
                        <a:t>Marathon, </a:t>
                      </a:r>
                      <a:endParaRPr lang="ru-RU" sz="1100"/>
                    </a:p>
                    <a:p>
                      <a:pPr marL="71755" marR="71755" indent="0" algn="ctr">
                        <a:spcAft>
                          <a:spcPts val="0"/>
                        </a:spcAft>
                      </a:pPr>
                      <a:r>
                        <a:rPr lang="en-US" sz="1100"/>
                        <a:t>млрд. USD</a:t>
                      </a:r>
                      <a:endParaRPr lang="ru-RU" sz="1100">
                        <a:solidFill>
                          <a:srgbClr val="0F5B68"/>
                        </a:solidFill>
                        <a:latin typeface="Calibri"/>
                        <a:ea typeface="Times New Roman"/>
                        <a:cs typeface="Times New Roman"/>
                      </a:endParaRPr>
                    </a:p>
                  </a:txBody>
                  <a:tcPr marL="68580" marR="68580" marT="0" marB="0" vert="vert270"/>
                </a:tc>
              </a:tr>
              <a:tr h="227192">
                <a:tc>
                  <a:txBody>
                    <a:bodyPr/>
                    <a:lstStyle/>
                    <a:p>
                      <a:pPr indent="0">
                        <a:spcAft>
                          <a:spcPts val="0"/>
                        </a:spcAft>
                      </a:pPr>
                      <a:r>
                        <a:rPr lang="ru-RU" sz="1100"/>
                        <a:t>Выручка</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200" b="1" dirty="0">
                          <a:solidFill>
                            <a:srgbClr val="FF0000"/>
                          </a:solidFill>
                        </a:rPr>
                        <a:t>5503</a:t>
                      </a:r>
                      <a:endParaRPr lang="ru-RU" sz="1200" b="1" dirty="0">
                        <a:solidFill>
                          <a:srgbClr val="FF0000"/>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21,3</a:t>
                      </a:r>
                      <a:endParaRPr lang="ru-RU" sz="110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622,7</a:t>
                      </a:r>
                      <a:endParaRPr lang="ru-RU" sz="110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100" dirty="0"/>
                        <a:t>11,2</a:t>
                      </a:r>
                      <a:endParaRPr lang="ru-RU" sz="1100" dirty="0">
                        <a:solidFill>
                          <a:srgbClr val="0F5B68"/>
                        </a:solidFill>
                        <a:latin typeface="Calibri"/>
                        <a:ea typeface="Times New Roman"/>
                        <a:cs typeface="Times New Roman"/>
                      </a:endParaRPr>
                    </a:p>
                  </a:txBody>
                  <a:tcPr marL="68580" marR="68580" marT="0" marB="0" anchor="ctr"/>
                </a:tc>
              </a:tr>
              <a:tr h="227192">
                <a:tc>
                  <a:txBody>
                    <a:bodyPr/>
                    <a:lstStyle/>
                    <a:p>
                      <a:pPr indent="0">
                        <a:spcAft>
                          <a:spcPts val="0"/>
                        </a:spcAft>
                      </a:pPr>
                      <a:r>
                        <a:rPr lang="ru-RU" sz="1100"/>
                        <a:t>Амортизация</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200" b="1" dirty="0">
                          <a:solidFill>
                            <a:srgbClr val="FF0000"/>
                          </a:solidFill>
                        </a:rPr>
                        <a:t>464</a:t>
                      </a:r>
                      <a:endParaRPr lang="ru-RU" sz="1200" b="1" dirty="0">
                        <a:solidFill>
                          <a:srgbClr val="FF0000"/>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4,9</a:t>
                      </a:r>
                      <a:endParaRPr lang="ru-RU" sz="110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101,4</a:t>
                      </a:r>
                      <a:endParaRPr lang="ru-RU" sz="110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2,86</a:t>
                      </a:r>
                      <a:endParaRPr lang="ru-RU" sz="1100">
                        <a:solidFill>
                          <a:srgbClr val="0F5B68"/>
                        </a:solidFill>
                        <a:latin typeface="Calibri"/>
                        <a:ea typeface="Times New Roman"/>
                        <a:cs typeface="Times New Roman"/>
                      </a:endParaRPr>
                    </a:p>
                  </a:txBody>
                  <a:tcPr marL="68580" marR="68580" marT="0" marB="0" anchor="ctr"/>
                </a:tc>
              </a:tr>
              <a:tr h="282518">
                <a:tc>
                  <a:txBody>
                    <a:bodyPr/>
                    <a:lstStyle/>
                    <a:p>
                      <a:pPr indent="0">
                        <a:spcAft>
                          <a:spcPts val="0"/>
                        </a:spcAft>
                      </a:pPr>
                      <a:r>
                        <a:rPr lang="ru-RU" sz="1100"/>
                        <a:t>Рентные платежи</a:t>
                      </a:r>
                      <a:endParaRPr lang="ru-RU" sz="110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200" b="1" dirty="0">
                          <a:solidFill>
                            <a:srgbClr val="FF0000"/>
                          </a:solidFill>
                        </a:rPr>
                        <a:t>2878</a:t>
                      </a:r>
                      <a:endParaRPr lang="ru-RU" sz="1200" b="1" dirty="0">
                        <a:solidFill>
                          <a:srgbClr val="FF0000"/>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2,4</a:t>
                      </a:r>
                      <a:endParaRPr lang="ru-RU" sz="110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a:t>
                      </a:r>
                      <a:endParaRPr lang="ru-RU" sz="110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0,41</a:t>
                      </a:r>
                      <a:endParaRPr lang="ru-RU" sz="1100">
                        <a:solidFill>
                          <a:srgbClr val="0F5B68"/>
                        </a:solidFill>
                        <a:latin typeface="Calibri"/>
                        <a:ea typeface="Times New Roman"/>
                        <a:cs typeface="Times New Roman"/>
                      </a:endParaRPr>
                    </a:p>
                  </a:txBody>
                  <a:tcPr marL="68580" marR="68580" marT="0" marB="0" anchor="ctr"/>
                </a:tc>
              </a:tr>
              <a:tr h="227192">
                <a:tc>
                  <a:txBody>
                    <a:bodyPr/>
                    <a:lstStyle/>
                    <a:p>
                      <a:pPr indent="0">
                        <a:spcAft>
                          <a:spcPts val="0"/>
                        </a:spcAft>
                      </a:pPr>
                      <a:r>
                        <a:rPr lang="ru-RU" sz="1100"/>
                        <a:t>Налог на прибыль</a:t>
                      </a:r>
                      <a:endParaRPr lang="ru-RU" sz="110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200" b="1" dirty="0">
                          <a:solidFill>
                            <a:srgbClr val="FF0000"/>
                          </a:solidFill>
                        </a:rPr>
                        <a:t>128</a:t>
                      </a:r>
                      <a:endParaRPr lang="ru-RU" sz="1200" b="1" dirty="0">
                        <a:solidFill>
                          <a:srgbClr val="FF0000"/>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1,2</a:t>
                      </a:r>
                      <a:endParaRPr lang="ru-RU" sz="110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87,4</a:t>
                      </a:r>
                      <a:endParaRPr lang="ru-RU" sz="110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100"/>
                        <a:t>0,39</a:t>
                      </a:r>
                      <a:endParaRPr lang="ru-RU" sz="1100">
                        <a:solidFill>
                          <a:srgbClr val="0F5B68"/>
                        </a:solidFill>
                        <a:latin typeface="Calibri"/>
                        <a:ea typeface="Times New Roman"/>
                        <a:cs typeface="Times New Roman"/>
                      </a:endParaRPr>
                    </a:p>
                  </a:txBody>
                  <a:tcPr marL="68580" marR="68580" marT="0" marB="0" anchor="ctr"/>
                </a:tc>
              </a:tr>
              <a:tr h="372506">
                <a:tc>
                  <a:txBody>
                    <a:bodyPr/>
                    <a:lstStyle/>
                    <a:p>
                      <a:pPr indent="0">
                        <a:spcAft>
                          <a:spcPts val="0"/>
                        </a:spcAft>
                      </a:pPr>
                      <a:r>
                        <a:rPr lang="ru-RU" sz="1100" b="1" dirty="0"/>
                        <a:t>Общая налоговая нагрузка, % к выручке</a:t>
                      </a:r>
                      <a:endParaRPr lang="ru-RU" sz="1100" b="1" dirty="0">
                        <a:solidFill>
                          <a:srgbClr val="0F5B68"/>
                        </a:solidFill>
                        <a:latin typeface="Calibri"/>
                        <a:ea typeface="Times New Roman"/>
                        <a:cs typeface="Times New Roman"/>
                      </a:endParaRPr>
                    </a:p>
                  </a:txBody>
                  <a:tcPr marL="68580" marR="68580" marT="0" marB="0"/>
                </a:tc>
                <a:tc>
                  <a:txBody>
                    <a:bodyPr/>
                    <a:lstStyle/>
                    <a:p>
                      <a:pPr indent="0" algn="ctr">
                        <a:spcAft>
                          <a:spcPts val="0"/>
                        </a:spcAft>
                      </a:pPr>
                      <a:r>
                        <a:rPr lang="ru-RU" sz="1200" b="1" dirty="0">
                          <a:solidFill>
                            <a:srgbClr val="FF0000"/>
                          </a:solidFill>
                        </a:rPr>
                        <a:t>55</a:t>
                      </a:r>
                      <a:endParaRPr lang="ru-RU" sz="1200" b="1" dirty="0">
                        <a:solidFill>
                          <a:srgbClr val="FF0000"/>
                        </a:solidFill>
                        <a:latin typeface="Calibri"/>
                        <a:ea typeface="Times New Roman"/>
                        <a:cs typeface="Times New Roman"/>
                      </a:endParaRPr>
                    </a:p>
                  </a:txBody>
                  <a:tcPr marL="68580" marR="68580" marT="0" marB="0" anchor="ctr"/>
                </a:tc>
                <a:tc>
                  <a:txBody>
                    <a:bodyPr/>
                    <a:lstStyle/>
                    <a:p>
                      <a:pPr indent="0" algn="ctr">
                        <a:spcAft>
                          <a:spcPts val="0"/>
                        </a:spcAft>
                      </a:pPr>
                      <a:r>
                        <a:rPr lang="ru-RU" sz="1100" b="1" dirty="0"/>
                        <a:t>17</a:t>
                      </a:r>
                      <a:endParaRPr lang="ru-RU" sz="1100" b="1" dirty="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100" b="1" dirty="0"/>
                        <a:t>14</a:t>
                      </a:r>
                      <a:endParaRPr lang="ru-RU" sz="1100" b="1" dirty="0">
                        <a:solidFill>
                          <a:srgbClr val="0F5B68"/>
                        </a:solidFill>
                        <a:latin typeface="Calibri"/>
                        <a:ea typeface="Times New Roman"/>
                        <a:cs typeface="Times New Roman"/>
                      </a:endParaRPr>
                    </a:p>
                  </a:txBody>
                  <a:tcPr marL="68580" marR="68580" marT="0" marB="0" anchor="ctr"/>
                </a:tc>
                <a:tc>
                  <a:txBody>
                    <a:bodyPr/>
                    <a:lstStyle/>
                    <a:p>
                      <a:pPr indent="0" algn="ctr">
                        <a:spcAft>
                          <a:spcPts val="0"/>
                        </a:spcAft>
                      </a:pPr>
                      <a:r>
                        <a:rPr lang="ru-RU" sz="1100" b="1" dirty="0"/>
                        <a:t>7</a:t>
                      </a:r>
                      <a:endParaRPr lang="ru-RU" sz="1100" b="1" dirty="0">
                        <a:solidFill>
                          <a:srgbClr val="0F5B68"/>
                        </a:solidFill>
                        <a:latin typeface="Calibri"/>
                        <a:ea typeface="Times New Roman"/>
                        <a:cs typeface="Times New Roman"/>
                      </a:endParaRPr>
                    </a:p>
                  </a:txBody>
                  <a:tcPr marL="68580" marR="68580" marT="0" marB="0" anchor="ctr"/>
                </a:tc>
              </a:tr>
            </a:tbl>
          </a:graphicData>
        </a:graphic>
      </p:graphicFrame>
      <p:graphicFrame>
        <p:nvGraphicFramePr>
          <p:cNvPr id="12" name="Диаграмма 11"/>
          <p:cNvGraphicFramePr/>
          <p:nvPr/>
        </p:nvGraphicFramePr>
        <p:xfrm>
          <a:off x="467544" y="3933056"/>
          <a:ext cx="3960440" cy="2383160"/>
        </p:xfrm>
        <a:graphic>
          <a:graphicData uri="http://schemas.openxmlformats.org/drawingml/2006/chart">
            <c:chart xmlns:c="http://schemas.openxmlformats.org/drawingml/2006/chart" xmlns:r="http://schemas.openxmlformats.org/officeDocument/2006/relationships" r:id="rId2"/>
          </a:graphicData>
        </a:graphic>
      </p:graphicFrame>
      <p:sp>
        <p:nvSpPr>
          <p:cNvPr id="13" name="Прямоугольник 12"/>
          <p:cNvSpPr/>
          <p:nvPr/>
        </p:nvSpPr>
        <p:spPr>
          <a:xfrm>
            <a:off x="539552" y="3615407"/>
            <a:ext cx="3744416" cy="461665"/>
          </a:xfrm>
          <a:prstGeom prst="rect">
            <a:avLst/>
          </a:prstGeom>
        </p:spPr>
        <p:txBody>
          <a:bodyPr wrap="square">
            <a:spAutoFit/>
          </a:bodyPr>
          <a:lstStyle/>
          <a:p>
            <a:r>
              <a:rPr lang="ru-RU" sz="1200" b="1" i="1" dirty="0" smtClean="0">
                <a:solidFill>
                  <a:schemeClr val="bg1">
                    <a:lumMod val="65000"/>
                  </a:schemeClr>
                </a:solidFill>
              </a:rPr>
              <a:t>Отношение себестоимости к выручке в 2014 гг., %</a:t>
            </a:r>
            <a:endParaRPr lang="ru-RU" sz="1200" dirty="0">
              <a:solidFill>
                <a:schemeClr val="bg1">
                  <a:lumMod val="65000"/>
                </a:schemeClr>
              </a:solidFill>
            </a:endParaRPr>
          </a:p>
        </p:txBody>
      </p:sp>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normAutofit/>
          </a:bodyPr>
          <a:lstStyle/>
          <a:p>
            <a:r>
              <a:rPr lang="ru-RU" sz="2800" b="1" dirty="0" smtClean="0">
                <a:solidFill>
                  <a:srgbClr val="7B9899"/>
                </a:solidFill>
                <a:latin typeface="Georgia" pitchFamily="18" charset="0"/>
              </a:rPr>
              <a:t>Международная практика</a:t>
            </a:r>
          </a:p>
        </p:txBody>
      </p:sp>
      <p:sp>
        <p:nvSpPr>
          <p:cNvPr id="8" name="Содержимое 58"/>
          <p:cNvSpPr>
            <a:spLocks noGrp="1"/>
          </p:cNvSpPr>
          <p:nvPr>
            <p:ph sz="quarter" idx="1"/>
          </p:nvPr>
        </p:nvSpPr>
        <p:spPr>
          <a:xfrm>
            <a:off x="457200" y="1219200"/>
            <a:ext cx="8363272" cy="4937760"/>
          </a:xfrm>
        </p:spPr>
        <p:txBody>
          <a:bodyPr>
            <a:noAutofit/>
          </a:bodyPr>
          <a:lstStyle/>
          <a:p>
            <a:r>
              <a:rPr lang="ru-RU" sz="1600" dirty="0" smtClean="0">
                <a:latin typeface="Arial" pitchFamily="34" charset="0"/>
                <a:cs typeface="Arial" pitchFamily="34" charset="0"/>
              </a:rPr>
              <a:t>В развитых добывающих странах, с низкой обеспеченностью запасами и диверсифицированной экономикой, налоговая система ориентирована на контроль и обложение финансового результата в рамках корпоративного налогообложения. Важную роль играет амортизационная политика.</a:t>
            </a:r>
          </a:p>
          <a:p>
            <a:r>
              <a:rPr lang="ru-RU" sz="1600" dirty="0" smtClean="0">
                <a:latin typeface="Arial" pitchFamily="34" charset="0"/>
                <a:cs typeface="Arial" pitchFamily="34" charset="0"/>
              </a:rPr>
              <a:t>На развивающихся рынках преобладают более типичные для сырьевого сектора рентные платежи, а также распространены соглашения о разделе продукции.</a:t>
            </a:r>
          </a:p>
        </p:txBody>
      </p:sp>
      <p:sp>
        <p:nvSpPr>
          <p:cNvPr id="19" name="Номер слайда 1"/>
          <p:cNvSpPr>
            <a:spLocks noGrp="1"/>
          </p:cNvSpPr>
          <p:nvPr>
            <p:ph type="sldNum" sz="quarter" idx="12"/>
          </p:nvPr>
        </p:nvSpPr>
        <p:spPr>
          <a:xfrm>
            <a:off x="612648" y="6356350"/>
            <a:ext cx="1981200" cy="365760"/>
          </a:xfrm>
        </p:spPr>
        <p:txBody>
          <a:bodyPr/>
          <a:lstStyle/>
          <a:p>
            <a:pPr>
              <a:defRPr/>
            </a:pPr>
            <a:fld id="{A3C45090-0825-447D-9451-5068320907E3}" type="slidenum">
              <a:rPr lang="ru-RU" smtClean="0"/>
              <a:pPr>
                <a:defRPr/>
              </a:pPr>
              <a:t>5</a:t>
            </a:fld>
            <a:endParaRPr lang="ru-RU" dirty="0"/>
          </a:p>
        </p:txBody>
      </p:sp>
      <p:sp>
        <p:nvSpPr>
          <p:cNvPr id="21" name="Стрелка вправо 20"/>
          <p:cNvSpPr/>
          <p:nvPr/>
        </p:nvSpPr>
        <p:spPr>
          <a:xfrm>
            <a:off x="2123728" y="3861048"/>
            <a:ext cx="144016" cy="648072"/>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
        <p:nvSpPr>
          <p:cNvPr id="22" name="Стрелка вправо 21"/>
          <p:cNvSpPr/>
          <p:nvPr/>
        </p:nvSpPr>
        <p:spPr>
          <a:xfrm>
            <a:off x="2123728" y="4653136"/>
            <a:ext cx="144016" cy="648072"/>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
        <p:nvSpPr>
          <p:cNvPr id="23" name="Стрелка вправо 22"/>
          <p:cNvSpPr/>
          <p:nvPr/>
        </p:nvSpPr>
        <p:spPr>
          <a:xfrm rot="16200000">
            <a:off x="2951820" y="4761148"/>
            <a:ext cx="144016" cy="1368152"/>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
        <p:nvSpPr>
          <p:cNvPr id="24" name="Стрелка вправо 23"/>
          <p:cNvSpPr/>
          <p:nvPr/>
        </p:nvSpPr>
        <p:spPr>
          <a:xfrm>
            <a:off x="2123728" y="3068960"/>
            <a:ext cx="144016" cy="648072"/>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
        <p:nvSpPr>
          <p:cNvPr id="25" name="Прямоугольник 24"/>
          <p:cNvSpPr/>
          <p:nvPr/>
        </p:nvSpPr>
        <p:spPr>
          <a:xfrm>
            <a:off x="611560" y="3068960"/>
            <a:ext cx="1512168" cy="648072"/>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Корпоративное налогообложение</a:t>
            </a:r>
            <a:endParaRPr lang="ru-RU" sz="1200" dirty="0">
              <a:solidFill>
                <a:schemeClr val="tx1"/>
              </a:solidFill>
            </a:endParaRPr>
          </a:p>
        </p:txBody>
      </p:sp>
      <p:sp>
        <p:nvSpPr>
          <p:cNvPr id="26" name="Прямоугольник 25"/>
          <p:cNvSpPr/>
          <p:nvPr/>
        </p:nvSpPr>
        <p:spPr>
          <a:xfrm>
            <a:off x="611560" y="3861048"/>
            <a:ext cx="1512168" cy="648072"/>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Изъятие дифференциальной ренты</a:t>
            </a:r>
          </a:p>
        </p:txBody>
      </p:sp>
      <p:sp>
        <p:nvSpPr>
          <p:cNvPr id="27" name="Прямоугольник 26"/>
          <p:cNvSpPr/>
          <p:nvPr/>
        </p:nvSpPr>
        <p:spPr>
          <a:xfrm>
            <a:off x="611560" y="4653136"/>
            <a:ext cx="1512168" cy="648072"/>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Изъятие абсолютной ренты</a:t>
            </a:r>
          </a:p>
        </p:txBody>
      </p:sp>
      <p:sp>
        <p:nvSpPr>
          <p:cNvPr id="28" name="Прямоугольник 27"/>
          <p:cNvSpPr/>
          <p:nvPr/>
        </p:nvSpPr>
        <p:spPr>
          <a:xfrm>
            <a:off x="2339752" y="5517232"/>
            <a:ext cx="1368152" cy="648072"/>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Инвестиционные и </a:t>
            </a:r>
            <a:r>
              <a:rPr lang="ru-RU" sz="1200" dirty="0" err="1" smtClean="0">
                <a:solidFill>
                  <a:schemeClr val="tx1"/>
                </a:solidFill>
              </a:rPr>
              <a:t>предпроектные</a:t>
            </a:r>
            <a:r>
              <a:rPr lang="ru-RU" sz="1200" dirty="0" smtClean="0">
                <a:solidFill>
                  <a:schemeClr val="tx1"/>
                </a:solidFill>
              </a:rPr>
              <a:t> операции</a:t>
            </a:r>
          </a:p>
        </p:txBody>
      </p:sp>
      <p:sp>
        <p:nvSpPr>
          <p:cNvPr id="29" name="Прямоугольник 28"/>
          <p:cNvSpPr/>
          <p:nvPr/>
        </p:nvSpPr>
        <p:spPr>
          <a:xfrm>
            <a:off x="3779912" y="5517232"/>
            <a:ext cx="3600400" cy="648072"/>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err="1" smtClean="0">
                <a:solidFill>
                  <a:schemeClr val="tx1"/>
                </a:solidFill>
              </a:rPr>
              <a:t>Валовый</a:t>
            </a:r>
            <a:r>
              <a:rPr lang="ru-RU" sz="1200" dirty="0" smtClean="0">
                <a:solidFill>
                  <a:schemeClr val="tx1"/>
                </a:solidFill>
              </a:rPr>
              <a:t> доход</a:t>
            </a:r>
          </a:p>
        </p:txBody>
      </p:sp>
      <p:sp>
        <p:nvSpPr>
          <p:cNvPr id="30" name="Прямоугольник 29"/>
          <p:cNvSpPr/>
          <p:nvPr/>
        </p:nvSpPr>
        <p:spPr>
          <a:xfrm>
            <a:off x="7452320" y="5517232"/>
            <a:ext cx="1152128" cy="648072"/>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Прибыль</a:t>
            </a:r>
          </a:p>
        </p:txBody>
      </p:sp>
      <p:sp>
        <p:nvSpPr>
          <p:cNvPr id="31" name="Прямоугольник 30"/>
          <p:cNvSpPr/>
          <p:nvPr/>
        </p:nvSpPr>
        <p:spPr>
          <a:xfrm>
            <a:off x="2339752" y="3861048"/>
            <a:ext cx="1368152" cy="879527"/>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Бонусы </a:t>
            </a:r>
            <a:endParaRPr lang="ru-RU" sz="1200" dirty="0">
              <a:solidFill>
                <a:schemeClr val="tx1"/>
              </a:solidFill>
            </a:endParaRPr>
          </a:p>
        </p:txBody>
      </p:sp>
      <p:sp>
        <p:nvSpPr>
          <p:cNvPr id="32" name="Прямоугольник 31"/>
          <p:cNvSpPr/>
          <p:nvPr/>
        </p:nvSpPr>
        <p:spPr>
          <a:xfrm>
            <a:off x="2339752" y="4869160"/>
            <a:ext cx="1368152" cy="416617"/>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err="1" smtClean="0">
                <a:solidFill>
                  <a:schemeClr val="tx1"/>
                </a:solidFill>
              </a:rPr>
              <a:t>Ренталз</a:t>
            </a:r>
            <a:r>
              <a:rPr lang="ru-RU" sz="1200" dirty="0" smtClean="0">
                <a:solidFill>
                  <a:schemeClr val="tx1"/>
                </a:solidFill>
              </a:rPr>
              <a:t> </a:t>
            </a:r>
            <a:endParaRPr lang="ru-RU" sz="1200" dirty="0">
              <a:solidFill>
                <a:schemeClr val="tx1"/>
              </a:solidFill>
            </a:endParaRPr>
          </a:p>
        </p:txBody>
      </p:sp>
      <p:sp>
        <p:nvSpPr>
          <p:cNvPr id="33" name="Прямоугольник 32"/>
          <p:cNvSpPr/>
          <p:nvPr/>
        </p:nvSpPr>
        <p:spPr>
          <a:xfrm>
            <a:off x="3779912" y="3861048"/>
            <a:ext cx="1152128" cy="648072"/>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Роялти (</a:t>
            </a:r>
            <a:r>
              <a:rPr lang="ru-RU" sz="1200" dirty="0" err="1" smtClean="0">
                <a:solidFill>
                  <a:schemeClr val="tx1"/>
                </a:solidFill>
              </a:rPr>
              <a:t>дифф</a:t>
            </a:r>
            <a:r>
              <a:rPr lang="ru-RU" sz="1200" dirty="0" smtClean="0">
                <a:solidFill>
                  <a:schemeClr val="tx1"/>
                </a:solidFill>
              </a:rPr>
              <a:t>. ставка)</a:t>
            </a:r>
            <a:endParaRPr lang="ru-RU" sz="1200" dirty="0">
              <a:solidFill>
                <a:schemeClr val="tx1"/>
              </a:solidFill>
            </a:endParaRPr>
          </a:p>
        </p:txBody>
      </p:sp>
      <p:sp>
        <p:nvSpPr>
          <p:cNvPr id="34" name="Прямоугольник 33"/>
          <p:cNvSpPr/>
          <p:nvPr/>
        </p:nvSpPr>
        <p:spPr>
          <a:xfrm>
            <a:off x="3779912" y="4653136"/>
            <a:ext cx="1152128" cy="648072"/>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Роялти (единая ставка) </a:t>
            </a:r>
            <a:endParaRPr lang="ru-RU" sz="1200" dirty="0">
              <a:solidFill>
                <a:schemeClr val="tx1"/>
              </a:solidFill>
            </a:endParaRPr>
          </a:p>
        </p:txBody>
      </p:sp>
      <p:sp>
        <p:nvSpPr>
          <p:cNvPr id="35" name="Прямоугольник 34"/>
          <p:cNvSpPr/>
          <p:nvPr/>
        </p:nvSpPr>
        <p:spPr>
          <a:xfrm>
            <a:off x="5004048" y="4653136"/>
            <a:ext cx="1152128" cy="648072"/>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Таможенные тарифы (единые)</a:t>
            </a:r>
            <a:endParaRPr lang="ru-RU" sz="1200" dirty="0">
              <a:solidFill>
                <a:schemeClr val="tx1"/>
              </a:solidFill>
            </a:endParaRPr>
          </a:p>
        </p:txBody>
      </p:sp>
      <p:sp>
        <p:nvSpPr>
          <p:cNvPr id="36" name="Прямоугольник 35"/>
          <p:cNvSpPr/>
          <p:nvPr/>
        </p:nvSpPr>
        <p:spPr>
          <a:xfrm>
            <a:off x="5004048" y="3861048"/>
            <a:ext cx="1152128" cy="648072"/>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Таможенные тарифы (</a:t>
            </a:r>
            <a:r>
              <a:rPr lang="ru-RU" sz="1200" dirty="0" err="1" smtClean="0">
                <a:solidFill>
                  <a:schemeClr val="tx1"/>
                </a:solidFill>
              </a:rPr>
              <a:t>дифф</a:t>
            </a:r>
            <a:r>
              <a:rPr lang="ru-RU" sz="1200" dirty="0" smtClean="0">
                <a:solidFill>
                  <a:schemeClr val="tx1"/>
                </a:solidFill>
              </a:rPr>
              <a:t>.) </a:t>
            </a:r>
            <a:endParaRPr lang="ru-RU" sz="1200" dirty="0">
              <a:solidFill>
                <a:schemeClr val="tx1"/>
              </a:solidFill>
            </a:endParaRPr>
          </a:p>
        </p:txBody>
      </p:sp>
      <p:sp>
        <p:nvSpPr>
          <p:cNvPr id="37" name="Прямоугольник 36"/>
          <p:cNvSpPr/>
          <p:nvPr/>
        </p:nvSpPr>
        <p:spPr>
          <a:xfrm>
            <a:off x="6228184" y="4653136"/>
            <a:ext cx="1152128" cy="648072"/>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Налог на случайную прибыль</a:t>
            </a:r>
            <a:endParaRPr lang="ru-RU" sz="1200" dirty="0">
              <a:solidFill>
                <a:schemeClr val="tx1"/>
              </a:solidFill>
            </a:endParaRPr>
          </a:p>
        </p:txBody>
      </p:sp>
      <p:sp>
        <p:nvSpPr>
          <p:cNvPr id="38" name="Прямоугольник 37"/>
          <p:cNvSpPr/>
          <p:nvPr/>
        </p:nvSpPr>
        <p:spPr>
          <a:xfrm>
            <a:off x="7452320" y="3861048"/>
            <a:ext cx="1152128" cy="648072"/>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Налог на сверх прибыль</a:t>
            </a:r>
            <a:endParaRPr lang="ru-RU" sz="1200" dirty="0">
              <a:solidFill>
                <a:schemeClr val="tx1"/>
              </a:solidFill>
            </a:endParaRPr>
          </a:p>
        </p:txBody>
      </p:sp>
      <p:sp>
        <p:nvSpPr>
          <p:cNvPr id="39" name="Прямоугольник 38"/>
          <p:cNvSpPr/>
          <p:nvPr/>
        </p:nvSpPr>
        <p:spPr>
          <a:xfrm>
            <a:off x="2339752" y="3068960"/>
            <a:ext cx="1368152" cy="648072"/>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Амортизация политика и налоговые льготы</a:t>
            </a:r>
            <a:endParaRPr lang="ru-RU" sz="1200" dirty="0">
              <a:solidFill>
                <a:schemeClr val="tx1"/>
              </a:solidFill>
            </a:endParaRPr>
          </a:p>
        </p:txBody>
      </p:sp>
      <p:sp>
        <p:nvSpPr>
          <p:cNvPr id="40" name="Прямоугольник 39"/>
          <p:cNvSpPr/>
          <p:nvPr/>
        </p:nvSpPr>
        <p:spPr>
          <a:xfrm>
            <a:off x="3779912" y="3068960"/>
            <a:ext cx="1152128" cy="648072"/>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Косвенные налоги</a:t>
            </a:r>
            <a:endParaRPr lang="ru-RU" sz="1200" dirty="0">
              <a:solidFill>
                <a:schemeClr val="tx1"/>
              </a:solidFill>
            </a:endParaRPr>
          </a:p>
        </p:txBody>
      </p:sp>
      <p:sp>
        <p:nvSpPr>
          <p:cNvPr id="41" name="Прямоугольник 40"/>
          <p:cNvSpPr/>
          <p:nvPr/>
        </p:nvSpPr>
        <p:spPr>
          <a:xfrm>
            <a:off x="7452320" y="3068960"/>
            <a:ext cx="1152128" cy="648072"/>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Налог на доходы корпораций</a:t>
            </a:r>
            <a:endParaRPr lang="ru-RU" sz="1200" dirty="0">
              <a:solidFill>
                <a:schemeClr val="tx1"/>
              </a:solidFill>
            </a:endParaRPr>
          </a:p>
        </p:txBody>
      </p:sp>
      <p:sp>
        <p:nvSpPr>
          <p:cNvPr id="42" name="Стрелка вправо 41"/>
          <p:cNvSpPr/>
          <p:nvPr/>
        </p:nvSpPr>
        <p:spPr>
          <a:xfrm rot="16200000">
            <a:off x="5472100" y="3609021"/>
            <a:ext cx="144015" cy="3672408"/>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
        <p:nvSpPr>
          <p:cNvPr id="43" name="Стрелка вправо 42"/>
          <p:cNvSpPr/>
          <p:nvPr/>
        </p:nvSpPr>
        <p:spPr>
          <a:xfrm rot="16200000">
            <a:off x="7920372" y="4833157"/>
            <a:ext cx="144015" cy="1224136"/>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normAutofit/>
          </a:bodyPr>
          <a:lstStyle/>
          <a:p>
            <a:r>
              <a:rPr lang="ru-RU" sz="2800" b="1" dirty="0" smtClean="0">
                <a:solidFill>
                  <a:srgbClr val="7B9899"/>
                </a:solidFill>
                <a:latin typeface="Georgia" pitchFamily="18" charset="0"/>
              </a:rPr>
              <a:t>Российская практика</a:t>
            </a:r>
          </a:p>
        </p:txBody>
      </p:sp>
      <p:sp>
        <p:nvSpPr>
          <p:cNvPr id="8" name="Содержимое 58"/>
          <p:cNvSpPr>
            <a:spLocks noGrp="1"/>
          </p:cNvSpPr>
          <p:nvPr>
            <p:ph sz="quarter" idx="1"/>
          </p:nvPr>
        </p:nvSpPr>
        <p:spPr>
          <a:xfrm>
            <a:off x="457200" y="1219200"/>
            <a:ext cx="8363272" cy="4937760"/>
          </a:xfrm>
        </p:spPr>
        <p:txBody>
          <a:bodyPr>
            <a:noAutofit/>
          </a:bodyPr>
          <a:lstStyle/>
          <a:p>
            <a:r>
              <a:rPr lang="ru-RU" sz="1600" dirty="0" smtClean="0">
                <a:latin typeface="Arial" pitchFamily="34" charset="0"/>
                <a:cs typeface="Arial" pitchFamily="34" charset="0"/>
              </a:rPr>
              <a:t>По структуре налоговых изъятий и источникам обложения нефтегазового сектора России ближе к развивающимся странам. Преобладающая роль отводится механизмам изъятия дифференциальной ренты (сочетание НДПИ и экспортных пошлин, впрочем, отдельные эксперты называют налогом на случайную прибыль). </a:t>
            </a:r>
          </a:p>
          <a:p>
            <a:r>
              <a:rPr lang="ru-RU" sz="1600" dirty="0" smtClean="0">
                <a:latin typeface="Arial" pitchFamily="34" charset="0"/>
                <a:cs typeface="Arial" pitchFamily="34" charset="0"/>
              </a:rPr>
              <a:t>Действующая система вполне защищает краткосрочные интересы нефтяных компаний за счет демпфирования скачков стоимости нефти и валюты на мировом рынке, но в недостаточной степени учитывает разнообразие условий добычи, транспортировки и реализации нефти. </a:t>
            </a:r>
          </a:p>
        </p:txBody>
      </p:sp>
      <p:sp>
        <p:nvSpPr>
          <p:cNvPr id="15" name="Номер слайда 1"/>
          <p:cNvSpPr>
            <a:spLocks noGrp="1"/>
          </p:cNvSpPr>
          <p:nvPr>
            <p:ph type="sldNum" sz="quarter" idx="12"/>
          </p:nvPr>
        </p:nvSpPr>
        <p:spPr>
          <a:xfrm>
            <a:off x="612648" y="6356350"/>
            <a:ext cx="1981200" cy="365760"/>
          </a:xfrm>
        </p:spPr>
        <p:txBody>
          <a:bodyPr/>
          <a:lstStyle/>
          <a:p>
            <a:pPr>
              <a:defRPr/>
            </a:pPr>
            <a:fld id="{A3C45090-0825-447D-9451-5068320907E3}" type="slidenum">
              <a:rPr lang="ru-RU" smtClean="0"/>
              <a:pPr>
                <a:defRPr/>
              </a:pPr>
              <a:t>6</a:t>
            </a:fld>
            <a:endParaRPr lang="ru-RU" dirty="0"/>
          </a:p>
        </p:txBody>
      </p:sp>
      <p:sp>
        <p:nvSpPr>
          <p:cNvPr id="16" name="Стрелка вправо 15"/>
          <p:cNvSpPr/>
          <p:nvPr/>
        </p:nvSpPr>
        <p:spPr>
          <a:xfrm>
            <a:off x="2051720" y="4231373"/>
            <a:ext cx="144016" cy="576064"/>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
        <p:nvSpPr>
          <p:cNvPr id="17" name="Стрелка вправо 16"/>
          <p:cNvSpPr/>
          <p:nvPr/>
        </p:nvSpPr>
        <p:spPr>
          <a:xfrm>
            <a:off x="2051720" y="4930881"/>
            <a:ext cx="144016" cy="576064"/>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
        <p:nvSpPr>
          <p:cNvPr id="20" name="Стрелка вправо 19"/>
          <p:cNvSpPr/>
          <p:nvPr/>
        </p:nvSpPr>
        <p:spPr>
          <a:xfrm rot="16200000">
            <a:off x="2887813" y="4969171"/>
            <a:ext cx="128014" cy="1368152"/>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
        <p:nvSpPr>
          <p:cNvPr id="21" name="Стрелка вправо 20"/>
          <p:cNvSpPr/>
          <p:nvPr/>
        </p:nvSpPr>
        <p:spPr>
          <a:xfrm>
            <a:off x="2051720" y="3573016"/>
            <a:ext cx="144016" cy="576064"/>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
        <p:nvSpPr>
          <p:cNvPr id="22" name="Прямоугольник 21"/>
          <p:cNvSpPr/>
          <p:nvPr/>
        </p:nvSpPr>
        <p:spPr>
          <a:xfrm>
            <a:off x="539552" y="3573016"/>
            <a:ext cx="1512168" cy="576064"/>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Корпоративное налогообложение</a:t>
            </a:r>
            <a:endParaRPr lang="ru-RU" sz="1200" dirty="0">
              <a:solidFill>
                <a:schemeClr val="tx1"/>
              </a:solidFill>
            </a:endParaRPr>
          </a:p>
        </p:txBody>
      </p:sp>
      <p:sp>
        <p:nvSpPr>
          <p:cNvPr id="23" name="Прямоугольник 22"/>
          <p:cNvSpPr/>
          <p:nvPr/>
        </p:nvSpPr>
        <p:spPr>
          <a:xfrm>
            <a:off x="539552" y="4231373"/>
            <a:ext cx="1512168" cy="576064"/>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Изъятие дифференциальной ренты</a:t>
            </a:r>
          </a:p>
        </p:txBody>
      </p:sp>
      <p:sp>
        <p:nvSpPr>
          <p:cNvPr id="24" name="Прямоугольник 23"/>
          <p:cNvSpPr/>
          <p:nvPr/>
        </p:nvSpPr>
        <p:spPr>
          <a:xfrm>
            <a:off x="539552" y="4930881"/>
            <a:ext cx="1512168" cy="576064"/>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Изъятие абсолютной ренты</a:t>
            </a:r>
          </a:p>
        </p:txBody>
      </p:sp>
      <p:sp>
        <p:nvSpPr>
          <p:cNvPr id="25" name="Прямоугольник 24"/>
          <p:cNvSpPr/>
          <p:nvPr/>
        </p:nvSpPr>
        <p:spPr>
          <a:xfrm>
            <a:off x="2267744" y="5733256"/>
            <a:ext cx="1368152" cy="576064"/>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Инвестиционные и </a:t>
            </a:r>
            <a:r>
              <a:rPr lang="ru-RU" sz="1200" dirty="0" err="1" smtClean="0">
                <a:solidFill>
                  <a:schemeClr val="tx1"/>
                </a:solidFill>
              </a:rPr>
              <a:t>предпроектные</a:t>
            </a:r>
            <a:r>
              <a:rPr lang="ru-RU" sz="1200" dirty="0" smtClean="0">
                <a:solidFill>
                  <a:schemeClr val="tx1"/>
                </a:solidFill>
              </a:rPr>
              <a:t> операции</a:t>
            </a:r>
          </a:p>
        </p:txBody>
      </p:sp>
      <p:sp>
        <p:nvSpPr>
          <p:cNvPr id="26" name="Прямоугольник 25"/>
          <p:cNvSpPr/>
          <p:nvPr/>
        </p:nvSpPr>
        <p:spPr>
          <a:xfrm>
            <a:off x="3707904" y="5733256"/>
            <a:ext cx="3600400" cy="576064"/>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err="1" smtClean="0">
                <a:solidFill>
                  <a:schemeClr val="tx1"/>
                </a:solidFill>
              </a:rPr>
              <a:t>Валовый</a:t>
            </a:r>
            <a:r>
              <a:rPr lang="ru-RU" sz="1200" dirty="0" smtClean="0">
                <a:solidFill>
                  <a:schemeClr val="tx1"/>
                </a:solidFill>
              </a:rPr>
              <a:t> доход</a:t>
            </a:r>
          </a:p>
        </p:txBody>
      </p:sp>
      <p:sp>
        <p:nvSpPr>
          <p:cNvPr id="27" name="Прямоугольник 26"/>
          <p:cNvSpPr/>
          <p:nvPr/>
        </p:nvSpPr>
        <p:spPr>
          <a:xfrm>
            <a:off x="7380312" y="5733256"/>
            <a:ext cx="1152128" cy="576064"/>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Прибыль</a:t>
            </a:r>
          </a:p>
        </p:txBody>
      </p:sp>
      <p:sp>
        <p:nvSpPr>
          <p:cNvPr id="28" name="Прямоугольник 27"/>
          <p:cNvSpPr/>
          <p:nvPr/>
        </p:nvSpPr>
        <p:spPr>
          <a:xfrm>
            <a:off x="2267744" y="4231374"/>
            <a:ext cx="1368152" cy="781802"/>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Бонусы </a:t>
            </a:r>
            <a:endParaRPr lang="ru-RU" sz="1200" dirty="0">
              <a:solidFill>
                <a:schemeClr val="tx1"/>
              </a:solidFill>
            </a:endParaRPr>
          </a:p>
        </p:txBody>
      </p:sp>
      <p:sp>
        <p:nvSpPr>
          <p:cNvPr id="29" name="Прямоугольник 28"/>
          <p:cNvSpPr/>
          <p:nvPr/>
        </p:nvSpPr>
        <p:spPr>
          <a:xfrm>
            <a:off x="2267744" y="5146906"/>
            <a:ext cx="1368152" cy="370326"/>
          </a:xfrm>
          <a:prstGeom prst="rect">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err="1" smtClean="0">
                <a:solidFill>
                  <a:schemeClr val="tx1"/>
                </a:solidFill>
              </a:rPr>
              <a:t>Ренталз</a:t>
            </a:r>
            <a:r>
              <a:rPr lang="ru-RU" sz="1200" dirty="0" smtClean="0">
                <a:solidFill>
                  <a:schemeClr val="tx1"/>
                </a:solidFill>
              </a:rPr>
              <a:t> </a:t>
            </a:r>
            <a:endParaRPr lang="ru-RU" sz="1200" dirty="0">
              <a:solidFill>
                <a:schemeClr val="tx1"/>
              </a:solidFill>
            </a:endParaRPr>
          </a:p>
        </p:txBody>
      </p:sp>
      <p:sp>
        <p:nvSpPr>
          <p:cNvPr id="30" name="Прямоугольник 29"/>
          <p:cNvSpPr/>
          <p:nvPr/>
        </p:nvSpPr>
        <p:spPr>
          <a:xfrm>
            <a:off x="3707904" y="4231373"/>
            <a:ext cx="1152128" cy="576064"/>
          </a:xfrm>
          <a:prstGeom prst="rect">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Роялти (</a:t>
            </a:r>
            <a:r>
              <a:rPr lang="ru-RU" sz="1200" dirty="0" err="1" smtClean="0">
                <a:solidFill>
                  <a:schemeClr val="tx1"/>
                </a:solidFill>
              </a:rPr>
              <a:t>дифф</a:t>
            </a:r>
            <a:r>
              <a:rPr lang="ru-RU" sz="1200" dirty="0" smtClean="0">
                <a:solidFill>
                  <a:schemeClr val="tx1"/>
                </a:solidFill>
              </a:rPr>
              <a:t>. ставка)</a:t>
            </a:r>
            <a:endParaRPr lang="ru-RU" sz="1200" dirty="0">
              <a:solidFill>
                <a:schemeClr val="tx1"/>
              </a:solidFill>
            </a:endParaRPr>
          </a:p>
        </p:txBody>
      </p:sp>
      <p:sp>
        <p:nvSpPr>
          <p:cNvPr id="31" name="Прямоугольник 30"/>
          <p:cNvSpPr/>
          <p:nvPr/>
        </p:nvSpPr>
        <p:spPr>
          <a:xfrm>
            <a:off x="3707904" y="4930881"/>
            <a:ext cx="1152128" cy="576064"/>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Роялти (единая ставка) </a:t>
            </a:r>
            <a:endParaRPr lang="ru-RU" sz="1200" dirty="0">
              <a:solidFill>
                <a:schemeClr val="tx1"/>
              </a:solidFill>
            </a:endParaRPr>
          </a:p>
        </p:txBody>
      </p:sp>
      <p:sp>
        <p:nvSpPr>
          <p:cNvPr id="32" name="Прямоугольник 31"/>
          <p:cNvSpPr/>
          <p:nvPr/>
        </p:nvSpPr>
        <p:spPr>
          <a:xfrm>
            <a:off x="4932040" y="4930881"/>
            <a:ext cx="1152128" cy="576064"/>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Таможенные тарифы (единые)</a:t>
            </a:r>
            <a:endParaRPr lang="ru-RU" sz="1200" dirty="0">
              <a:solidFill>
                <a:schemeClr val="tx1"/>
              </a:solidFill>
            </a:endParaRPr>
          </a:p>
        </p:txBody>
      </p:sp>
      <p:sp>
        <p:nvSpPr>
          <p:cNvPr id="33" name="Прямоугольник 32"/>
          <p:cNvSpPr/>
          <p:nvPr/>
        </p:nvSpPr>
        <p:spPr>
          <a:xfrm>
            <a:off x="4932040" y="4231373"/>
            <a:ext cx="1152128" cy="576064"/>
          </a:xfrm>
          <a:prstGeom prst="rect">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Таможенные тарифы (</a:t>
            </a:r>
            <a:r>
              <a:rPr lang="ru-RU" sz="1200" dirty="0" err="1" smtClean="0">
                <a:solidFill>
                  <a:schemeClr val="tx1"/>
                </a:solidFill>
              </a:rPr>
              <a:t>дифф</a:t>
            </a:r>
            <a:r>
              <a:rPr lang="ru-RU" sz="1200" dirty="0" smtClean="0">
                <a:solidFill>
                  <a:schemeClr val="tx1"/>
                </a:solidFill>
              </a:rPr>
              <a:t>.) ё</a:t>
            </a:r>
            <a:endParaRPr lang="ru-RU" sz="1200" dirty="0">
              <a:solidFill>
                <a:schemeClr val="tx1"/>
              </a:solidFill>
            </a:endParaRPr>
          </a:p>
        </p:txBody>
      </p:sp>
      <p:sp>
        <p:nvSpPr>
          <p:cNvPr id="34" name="Прямоугольник 33"/>
          <p:cNvSpPr/>
          <p:nvPr/>
        </p:nvSpPr>
        <p:spPr>
          <a:xfrm>
            <a:off x="6156176" y="4930881"/>
            <a:ext cx="1152128" cy="576064"/>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Налог на случайную прибыль</a:t>
            </a:r>
            <a:endParaRPr lang="ru-RU" sz="1200" dirty="0">
              <a:solidFill>
                <a:schemeClr val="tx1"/>
              </a:solidFill>
            </a:endParaRPr>
          </a:p>
        </p:txBody>
      </p:sp>
      <p:sp>
        <p:nvSpPr>
          <p:cNvPr id="35" name="Прямоугольник 34"/>
          <p:cNvSpPr/>
          <p:nvPr/>
        </p:nvSpPr>
        <p:spPr>
          <a:xfrm>
            <a:off x="7380312" y="4231373"/>
            <a:ext cx="1152128" cy="576064"/>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Налог на сверх прибыль</a:t>
            </a:r>
            <a:endParaRPr lang="ru-RU" sz="1200" dirty="0">
              <a:solidFill>
                <a:schemeClr val="tx1"/>
              </a:solidFill>
            </a:endParaRPr>
          </a:p>
        </p:txBody>
      </p:sp>
      <p:sp>
        <p:nvSpPr>
          <p:cNvPr id="36" name="Прямоугольник 35"/>
          <p:cNvSpPr/>
          <p:nvPr/>
        </p:nvSpPr>
        <p:spPr>
          <a:xfrm>
            <a:off x="2267744" y="3573016"/>
            <a:ext cx="1368152" cy="576064"/>
          </a:xfrm>
          <a:prstGeom prst="rect">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Амортизация политика и налоговые льготы</a:t>
            </a:r>
            <a:endParaRPr lang="ru-RU" sz="1200" dirty="0">
              <a:solidFill>
                <a:schemeClr val="tx1"/>
              </a:solidFill>
            </a:endParaRPr>
          </a:p>
        </p:txBody>
      </p:sp>
      <p:sp>
        <p:nvSpPr>
          <p:cNvPr id="37" name="Прямоугольник 36"/>
          <p:cNvSpPr/>
          <p:nvPr/>
        </p:nvSpPr>
        <p:spPr>
          <a:xfrm>
            <a:off x="3707904" y="3573016"/>
            <a:ext cx="1152128" cy="576064"/>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Косвенные налоги</a:t>
            </a:r>
            <a:endParaRPr lang="ru-RU" sz="1200" dirty="0">
              <a:solidFill>
                <a:schemeClr val="tx1"/>
              </a:solidFill>
            </a:endParaRPr>
          </a:p>
        </p:txBody>
      </p:sp>
      <p:sp>
        <p:nvSpPr>
          <p:cNvPr id="38" name="Прямоугольник 37"/>
          <p:cNvSpPr/>
          <p:nvPr/>
        </p:nvSpPr>
        <p:spPr>
          <a:xfrm>
            <a:off x="7380312" y="3573016"/>
            <a:ext cx="1152128" cy="576064"/>
          </a:xfrm>
          <a:prstGeom prst="rect">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Налог на доходы корпораций</a:t>
            </a:r>
            <a:endParaRPr lang="ru-RU" sz="1200" dirty="0">
              <a:solidFill>
                <a:schemeClr val="tx1"/>
              </a:solidFill>
            </a:endParaRPr>
          </a:p>
        </p:txBody>
      </p:sp>
      <p:sp>
        <p:nvSpPr>
          <p:cNvPr id="39" name="Стрелка вправо 38"/>
          <p:cNvSpPr/>
          <p:nvPr/>
        </p:nvSpPr>
        <p:spPr>
          <a:xfrm rot="16200000">
            <a:off x="5408093" y="3817044"/>
            <a:ext cx="128013" cy="3672408"/>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
        <p:nvSpPr>
          <p:cNvPr id="40" name="Стрелка вправо 39"/>
          <p:cNvSpPr/>
          <p:nvPr/>
        </p:nvSpPr>
        <p:spPr>
          <a:xfrm rot="16200000">
            <a:off x="7856364" y="5041181"/>
            <a:ext cx="128015" cy="1224136"/>
          </a:xfrm>
          <a:prstGeom prst="rightArrow">
            <a:avLst>
              <a:gd name="adj1" fmla="val 100000"/>
              <a:gd name="adj2" fmla="val 127273"/>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smtClean="0">
              <a:solidFill>
                <a:schemeClr val="tx1"/>
              </a:solidFill>
            </a:endParaRPr>
          </a:p>
        </p:txBody>
      </p:sp>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normAutofit/>
          </a:bodyPr>
          <a:lstStyle/>
          <a:p>
            <a:r>
              <a:rPr lang="ru-RU" sz="2800" b="1" dirty="0" smtClean="0">
                <a:solidFill>
                  <a:srgbClr val="7B9899"/>
                </a:solidFill>
                <a:latin typeface="Georgia" pitchFamily="18" charset="0"/>
              </a:rPr>
              <a:t>Перераспределение налоговой нагрузки</a:t>
            </a:r>
          </a:p>
        </p:txBody>
      </p:sp>
      <p:sp>
        <p:nvSpPr>
          <p:cNvPr id="8" name="Содержимое 58"/>
          <p:cNvSpPr>
            <a:spLocks noGrp="1"/>
          </p:cNvSpPr>
          <p:nvPr>
            <p:ph sz="quarter" idx="1"/>
          </p:nvPr>
        </p:nvSpPr>
        <p:spPr>
          <a:xfrm>
            <a:off x="457200" y="1219200"/>
            <a:ext cx="8363272" cy="4937760"/>
          </a:xfrm>
        </p:spPr>
        <p:txBody>
          <a:bodyPr>
            <a:noAutofit/>
          </a:bodyPr>
          <a:lstStyle/>
          <a:p>
            <a:r>
              <a:rPr lang="ru-RU" sz="1600" dirty="0" smtClean="0">
                <a:latin typeface="Arial" pitchFamily="34" charset="0"/>
                <a:cs typeface="Arial" pitchFamily="34" charset="0"/>
              </a:rPr>
              <a:t>Из-за увеличения НДПИ повысилась стоимость нефти для переработки на российских предприятиях, что создало риски перераспределения налоговой нагрузки на прочие отрасли. Частично эти риски были нивелированы снижением акцизов на топливо. Однако роль акцизов не была столь значима, поэтому наблюдалось падение рентабельности НПЗ и сокращение объемов производства. </a:t>
            </a:r>
          </a:p>
          <a:p>
            <a:r>
              <a:rPr lang="ru-RU" sz="1600" dirty="0" smtClean="0">
                <a:latin typeface="Arial" pitchFamily="34" charset="0"/>
                <a:cs typeface="Arial" pitchFamily="34" charset="0"/>
              </a:rPr>
              <a:t>Структура себестоимости топлива не претерпела существенных изменений, произошло перераспределение удельного веса налогов и сборов - на 6% возросла доля НДПИ, на 8% сократился удельный вес акциза. Однако уже в ближайшей перспективе вероятен рост розничных цен. </a:t>
            </a:r>
          </a:p>
        </p:txBody>
      </p:sp>
      <p:sp>
        <p:nvSpPr>
          <p:cNvPr id="10" name="Номер слайда 1"/>
          <p:cNvSpPr>
            <a:spLocks noGrp="1"/>
          </p:cNvSpPr>
          <p:nvPr>
            <p:ph type="sldNum" sz="quarter" idx="12"/>
          </p:nvPr>
        </p:nvSpPr>
        <p:spPr>
          <a:xfrm>
            <a:off x="612648" y="6356350"/>
            <a:ext cx="1981200" cy="365760"/>
          </a:xfrm>
        </p:spPr>
        <p:txBody>
          <a:bodyPr/>
          <a:lstStyle/>
          <a:p>
            <a:pPr>
              <a:defRPr/>
            </a:pPr>
            <a:fld id="{A3C45090-0825-447D-9451-5068320907E3}" type="slidenum">
              <a:rPr lang="ru-RU" smtClean="0"/>
              <a:pPr>
                <a:defRPr/>
              </a:pPr>
              <a:t>7</a:t>
            </a:fld>
            <a:endParaRPr lang="ru-RU" dirty="0"/>
          </a:p>
        </p:txBody>
      </p:sp>
      <p:graphicFrame>
        <p:nvGraphicFramePr>
          <p:cNvPr id="11" name="Диаграмма 10"/>
          <p:cNvGraphicFramePr/>
          <p:nvPr/>
        </p:nvGraphicFramePr>
        <p:xfrm>
          <a:off x="467544" y="4221088"/>
          <a:ext cx="4104456" cy="2195767"/>
        </p:xfrm>
        <a:graphic>
          <a:graphicData uri="http://schemas.openxmlformats.org/drawingml/2006/chart">
            <c:chart xmlns:c="http://schemas.openxmlformats.org/drawingml/2006/chart" xmlns:r="http://schemas.openxmlformats.org/officeDocument/2006/relationships" r:id="rId2"/>
          </a:graphicData>
        </a:graphic>
      </p:graphicFrame>
      <p:sp>
        <p:nvSpPr>
          <p:cNvPr id="12" name="Прямоугольник 11"/>
          <p:cNvSpPr/>
          <p:nvPr/>
        </p:nvSpPr>
        <p:spPr>
          <a:xfrm>
            <a:off x="539552" y="3789040"/>
            <a:ext cx="3744416" cy="461665"/>
          </a:xfrm>
          <a:prstGeom prst="rect">
            <a:avLst/>
          </a:prstGeom>
        </p:spPr>
        <p:txBody>
          <a:bodyPr wrap="square">
            <a:spAutoFit/>
          </a:bodyPr>
          <a:lstStyle/>
          <a:p>
            <a:r>
              <a:rPr lang="ru-RU" sz="1200" b="1" i="1" dirty="0" smtClean="0">
                <a:solidFill>
                  <a:schemeClr val="bg1">
                    <a:lumMod val="65000"/>
                  </a:schemeClr>
                </a:solidFill>
              </a:rPr>
              <a:t>Динамика инфляции и розничных цен на бензин АИ-92, %</a:t>
            </a:r>
            <a:endParaRPr lang="ru-RU" sz="1200" dirty="0">
              <a:solidFill>
                <a:schemeClr val="bg1">
                  <a:lumMod val="65000"/>
                </a:schemeClr>
              </a:solidFill>
            </a:endParaRPr>
          </a:p>
        </p:txBody>
      </p:sp>
      <p:graphicFrame>
        <p:nvGraphicFramePr>
          <p:cNvPr id="13" name="Диаграмма 12"/>
          <p:cNvGraphicFramePr/>
          <p:nvPr/>
        </p:nvGraphicFramePr>
        <p:xfrm>
          <a:off x="4860033" y="3789040"/>
          <a:ext cx="3816424" cy="2454634"/>
        </p:xfrm>
        <a:graphic>
          <a:graphicData uri="http://schemas.openxmlformats.org/drawingml/2006/chart">
            <c:chart xmlns:c="http://schemas.openxmlformats.org/drawingml/2006/chart" xmlns:r="http://schemas.openxmlformats.org/officeDocument/2006/relationships" r:id="rId3"/>
          </a:graphicData>
        </a:graphic>
      </p:graphicFrame>
      <p:sp>
        <p:nvSpPr>
          <p:cNvPr id="14" name="Прямоугольник 13"/>
          <p:cNvSpPr/>
          <p:nvPr/>
        </p:nvSpPr>
        <p:spPr>
          <a:xfrm>
            <a:off x="4788024" y="3789040"/>
            <a:ext cx="3960440" cy="461665"/>
          </a:xfrm>
          <a:prstGeom prst="rect">
            <a:avLst/>
          </a:prstGeom>
        </p:spPr>
        <p:txBody>
          <a:bodyPr wrap="square">
            <a:spAutoFit/>
          </a:bodyPr>
          <a:lstStyle/>
          <a:p>
            <a:pPr algn="r"/>
            <a:r>
              <a:rPr lang="ru-RU" sz="1200" b="1" i="1" dirty="0" smtClean="0">
                <a:solidFill>
                  <a:schemeClr val="bg1">
                    <a:lumMod val="65000"/>
                  </a:schemeClr>
                </a:solidFill>
              </a:rPr>
              <a:t>Структура розничной цены бензина АИ-92 в первом полугодии 2014 и 2015 г., %</a:t>
            </a:r>
            <a:endParaRPr lang="ru-RU" sz="1200" dirty="0">
              <a:solidFill>
                <a:schemeClr val="bg1">
                  <a:lumMod val="65000"/>
                </a:schemeClr>
              </a:solidFill>
            </a:endParaRPr>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normAutofit/>
          </a:bodyPr>
          <a:lstStyle/>
          <a:p>
            <a:r>
              <a:rPr lang="ru-RU" sz="2800" b="1" dirty="0" smtClean="0">
                <a:solidFill>
                  <a:srgbClr val="7B9899"/>
                </a:solidFill>
                <a:latin typeface="Georgia" pitchFamily="18" charset="0"/>
              </a:rPr>
              <a:t>Перераспределение ренты в экономике</a:t>
            </a:r>
          </a:p>
        </p:txBody>
      </p:sp>
      <p:sp>
        <p:nvSpPr>
          <p:cNvPr id="8" name="Содержимое 58"/>
          <p:cNvSpPr>
            <a:spLocks noGrp="1"/>
          </p:cNvSpPr>
          <p:nvPr>
            <p:ph sz="quarter" idx="1"/>
          </p:nvPr>
        </p:nvSpPr>
        <p:spPr>
          <a:xfrm>
            <a:off x="457200" y="1219200"/>
            <a:ext cx="8363272" cy="4937760"/>
          </a:xfrm>
        </p:spPr>
        <p:txBody>
          <a:bodyPr>
            <a:noAutofit/>
          </a:bodyPr>
          <a:lstStyle/>
          <a:p>
            <a:r>
              <a:rPr lang="ru-RU" sz="1600" dirty="0" smtClean="0">
                <a:latin typeface="Arial" pitchFamily="34" charset="0"/>
                <a:cs typeface="Arial" pitchFamily="34" charset="0"/>
              </a:rPr>
              <a:t>Общее налоговое бремя на нефтяную отрасль сегодня нельзя назвать критическим, однако очевидна снижающаяся эффективность этого налогообложения как для бюджета, так и для отрасли. </a:t>
            </a:r>
          </a:p>
          <a:p>
            <a:endParaRPr lang="ru-RU" sz="1600" dirty="0" smtClean="0">
              <a:latin typeface="Arial" pitchFamily="34" charset="0"/>
              <a:cs typeface="Arial" pitchFamily="34" charset="0"/>
            </a:endParaRPr>
          </a:p>
        </p:txBody>
      </p:sp>
      <p:sp>
        <p:nvSpPr>
          <p:cNvPr id="9" name="Номер слайда 1"/>
          <p:cNvSpPr>
            <a:spLocks noGrp="1"/>
          </p:cNvSpPr>
          <p:nvPr>
            <p:ph type="sldNum" sz="quarter" idx="12"/>
          </p:nvPr>
        </p:nvSpPr>
        <p:spPr>
          <a:xfrm>
            <a:off x="612648" y="6356350"/>
            <a:ext cx="1981200" cy="365760"/>
          </a:xfrm>
        </p:spPr>
        <p:txBody>
          <a:bodyPr/>
          <a:lstStyle/>
          <a:p>
            <a:pPr>
              <a:defRPr/>
            </a:pPr>
            <a:fld id="{A3C45090-0825-447D-9451-5068320907E3}" type="slidenum">
              <a:rPr lang="ru-RU" smtClean="0"/>
              <a:pPr>
                <a:defRPr/>
              </a:pPr>
              <a:t>8</a:t>
            </a:fld>
            <a:endParaRPr lang="ru-RU" dirty="0"/>
          </a:p>
        </p:txBody>
      </p:sp>
      <p:pic>
        <p:nvPicPr>
          <p:cNvPr id="8193" name="Picture 1"/>
          <p:cNvPicPr>
            <a:picLocks noChangeAspect="1" noChangeArrowheads="1"/>
          </p:cNvPicPr>
          <p:nvPr/>
        </p:nvPicPr>
        <p:blipFill>
          <a:blip r:embed="rId2" cstate="print"/>
          <a:srcRect/>
          <a:stretch>
            <a:fillRect/>
          </a:stretch>
        </p:blipFill>
        <p:spPr bwMode="auto">
          <a:xfrm>
            <a:off x="3635896" y="1909459"/>
            <a:ext cx="5073664" cy="4399861"/>
          </a:xfrm>
          <a:prstGeom prst="rect">
            <a:avLst/>
          </a:prstGeom>
          <a:noFill/>
          <a:ln w="9525">
            <a:noFill/>
            <a:miter lim="800000"/>
            <a:headEnd/>
            <a:tailEnd/>
          </a:ln>
          <a:effectLst/>
        </p:spPr>
      </p:pic>
      <p:sp>
        <p:nvSpPr>
          <p:cNvPr id="10" name="Содержимое 58"/>
          <p:cNvSpPr txBox="1">
            <a:spLocks/>
          </p:cNvSpPr>
          <p:nvPr/>
        </p:nvSpPr>
        <p:spPr>
          <a:xfrm>
            <a:off x="457200" y="2060848"/>
            <a:ext cx="3178696" cy="3888432"/>
          </a:xfrm>
          <a:prstGeom prst="rect">
            <a:avLst/>
          </a:prstGeom>
        </p:spPr>
        <p:txBody>
          <a:bodyPr vert="horz">
            <a:no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Char char=""/>
              <a:tabLst/>
              <a:defRPr/>
            </a:pPr>
            <a:r>
              <a:rPr kumimoji="0" lang="ru-RU" sz="1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Масштабы перераспределения ресурсной ренты в экономике уже достаточно велики – только самые крупные и легко вычленяемые </a:t>
            </a:r>
            <a:r>
              <a:rPr kumimoji="0" lang="ru-RU" sz="16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перетоки</a:t>
            </a:r>
            <a:r>
              <a:rPr kumimoji="0" lang="ru-RU" sz="1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составляют до трети от получаемых рентных платежей. </a:t>
            </a:r>
          </a:p>
          <a:p>
            <a:pPr marL="274320" lvl="0" indent="-274320" fontAlgn="auto">
              <a:spcBef>
                <a:spcPts val="600"/>
              </a:spcBef>
              <a:spcAft>
                <a:spcPts val="0"/>
              </a:spcAft>
              <a:buClr>
                <a:schemeClr val="accent1"/>
              </a:buClr>
              <a:buSzPct val="76000"/>
              <a:buFont typeface="Wingdings 3"/>
              <a:buChar char=""/>
            </a:pPr>
            <a:r>
              <a:rPr lang="ru-RU" sz="1600" dirty="0" smtClean="0">
                <a:latin typeface="Arial" pitchFamily="34" charset="0"/>
                <a:cs typeface="Arial" pitchFamily="34" charset="0"/>
              </a:rPr>
              <a:t>На повестке вопрос об оценке альтернативы использования изымаемых налогами ресурсов для решения собственных проблем отрасли. </a:t>
            </a:r>
            <a:endParaRPr kumimoji="0" lang="ru-RU" sz="1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Char char=""/>
              <a:tabLst/>
              <a:defRPr/>
            </a:pPr>
            <a:endParaRPr kumimoji="0" lang="ru-RU" sz="1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1115616" y="3836640"/>
            <a:ext cx="7200800" cy="1752600"/>
          </a:xfrm>
        </p:spPr>
        <p:txBody>
          <a:bodyPr>
            <a:noAutofit/>
          </a:bodyPr>
          <a:lstStyle/>
          <a:p>
            <a:pPr algn="l">
              <a:spcBef>
                <a:spcPts val="0"/>
              </a:spcBef>
              <a:defRPr/>
            </a:pPr>
            <a:r>
              <a:rPr lang="ru-RU" sz="2800" b="1" cap="small" dirty="0" smtClean="0">
                <a:solidFill>
                  <a:schemeClr val="accent1">
                    <a:lumMod val="50000"/>
                  </a:schemeClr>
                </a:solidFill>
                <a:latin typeface="Constantia" panose="02030602050306030303" pitchFamily="18" charset="0"/>
              </a:rPr>
              <a:t>Налоговая нагрузка в нефтегазовом секторе: в поисках эффективности</a:t>
            </a:r>
            <a:endParaRPr lang="ru-RU" sz="2800" b="1" cap="small" dirty="0">
              <a:solidFill>
                <a:schemeClr val="accent1">
                  <a:lumMod val="50000"/>
                </a:schemeClr>
              </a:solidFill>
              <a:latin typeface="Constantia" panose="02030602050306030303" pitchFamily="18" charset="0"/>
            </a:endParaRPr>
          </a:p>
        </p:txBody>
      </p:sp>
      <p:pic>
        <p:nvPicPr>
          <p:cNvPr id="6" name="Picture 6" descr="В НИФИ 23 сентября 2014 года прошел конкурс на замещение должностей научных работников...">
            <a:hlinkClick r:id="rId2" tooltip="В НИФИ 23 сентября 2014 года прошел конкурс на замещение должностей научных работников..."/>
          </p:cNvPr>
          <p:cNvPicPr>
            <a:picLocks noChangeAspect="1" noChangeArrowheads="1"/>
          </p:cNvPicPr>
          <p:nvPr/>
        </p:nvPicPr>
        <p:blipFill>
          <a:blip r:embed="rId3" cstate="email"/>
          <a:srcRect/>
          <a:stretch>
            <a:fillRect/>
          </a:stretch>
        </p:blipFill>
        <p:spPr bwMode="auto">
          <a:xfrm>
            <a:off x="251520" y="2420888"/>
            <a:ext cx="1512168" cy="1008113"/>
          </a:xfrm>
          <a:prstGeom prst="rect">
            <a:avLst/>
          </a:prstGeom>
          <a:noFill/>
        </p:spPr>
      </p:pic>
      <p:sp>
        <p:nvSpPr>
          <p:cNvPr id="7" name="Заголовок 1"/>
          <p:cNvSpPr txBox="1">
            <a:spLocks/>
          </p:cNvSpPr>
          <p:nvPr/>
        </p:nvSpPr>
        <p:spPr>
          <a:xfrm>
            <a:off x="1187624" y="4581128"/>
            <a:ext cx="6984776" cy="1470025"/>
          </a:xfrm>
          <a:prstGeom prst="rect">
            <a:avLst/>
          </a:prstGeom>
        </p:spPr>
        <p:txBody>
          <a:bodyPr vert="horz" anchor="b">
            <a:noAutofit/>
          </a:bodyPr>
          <a:lstStyle/>
          <a:p>
            <a:pPr lvl="0">
              <a:spcBef>
                <a:spcPct val="0"/>
              </a:spcBef>
            </a:pPr>
            <a:r>
              <a:rPr lang="ru-RU" sz="2000" b="1" dirty="0" smtClean="0">
                <a:solidFill>
                  <a:schemeClr val="accent1">
                    <a:lumMod val="50000"/>
                  </a:schemeClr>
                </a:solidFill>
                <a:latin typeface="Constantia" panose="02030602050306030303" pitchFamily="18" charset="0"/>
                <a:ea typeface="+mj-ea"/>
                <a:cs typeface="+mj-cs"/>
              </a:rPr>
              <a:t>Научно-исследовательский финансовый институт Минфина России</a:t>
            </a:r>
          </a:p>
          <a:p>
            <a:pPr lvl="0">
              <a:spcBef>
                <a:spcPct val="0"/>
              </a:spcBef>
            </a:pPr>
            <a:endParaRPr kumimoji="0" lang="ru-RU" sz="2000" i="0" u="none" strike="noStrike" kern="1200" spc="0" normalizeH="0" baseline="0" noProof="0" dirty="0" smtClean="0">
              <a:ln>
                <a:noFill/>
              </a:ln>
              <a:solidFill>
                <a:schemeClr val="accent1">
                  <a:lumMod val="50000"/>
                </a:schemeClr>
              </a:solidFill>
              <a:effectLst/>
              <a:uLnTx/>
              <a:uFillTx/>
              <a:latin typeface="Constantia" panose="02030602050306030303" pitchFamily="18" charset="0"/>
              <a:ea typeface="+mj-ea"/>
              <a:cs typeface="+mj-cs"/>
            </a:endParaRPr>
          </a:p>
        </p:txBody>
      </p:sp>
      <p:sp>
        <p:nvSpPr>
          <p:cNvPr id="8" name="Подзаголовок 4"/>
          <p:cNvSpPr txBox="1">
            <a:spLocks/>
          </p:cNvSpPr>
          <p:nvPr/>
        </p:nvSpPr>
        <p:spPr>
          <a:xfrm>
            <a:off x="1187624" y="5805264"/>
            <a:ext cx="7200800" cy="1752600"/>
          </a:xfrm>
          <a:prstGeom prst="rect">
            <a:avLst/>
          </a:prstGeom>
        </p:spPr>
        <p:txBody>
          <a:bodyPr vert="horz">
            <a:noAutofit/>
          </a:bodyPr>
          <a:lstStyle/>
          <a:p>
            <a:pPr>
              <a:defRPr/>
            </a:pPr>
            <a:r>
              <a:rPr lang="ru-RU" sz="1600" b="1" dirty="0" smtClean="0">
                <a:solidFill>
                  <a:schemeClr val="accent1">
                    <a:lumMod val="50000"/>
                  </a:schemeClr>
                </a:solidFill>
                <a:latin typeface="Constantia" panose="02030602050306030303" pitchFamily="18" charset="0"/>
              </a:rPr>
              <a:t>Рыкова Инна Николаевна, </a:t>
            </a:r>
            <a:r>
              <a:rPr lang="ru-RU" sz="1600" b="1" dirty="0" err="1" smtClean="0">
                <a:solidFill>
                  <a:schemeClr val="accent1">
                    <a:lumMod val="50000"/>
                  </a:schemeClr>
                </a:solidFill>
                <a:latin typeface="Constantia" panose="02030602050306030303" pitchFamily="18" charset="0"/>
              </a:rPr>
              <a:t>д.э.н</a:t>
            </a:r>
            <a:r>
              <a:rPr lang="ru-RU" sz="1600" b="1" dirty="0" smtClean="0">
                <a:solidFill>
                  <a:schemeClr val="accent1">
                    <a:lumMod val="50000"/>
                  </a:schemeClr>
                </a:solidFill>
                <a:latin typeface="Constantia" panose="02030602050306030303" pitchFamily="18" charset="0"/>
              </a:rPr>
              <a:t>., академик РАЕН, руководитель Центра отраслевой экономики</a:t>
            </a:r>
            <a:endParaRPr lang="ru-RU" sz="1600" b="1" dirty="0">
              <a:solidFill>
                <a:schemeClr val="accent1">
                  <a:lumMod val="50000"/>
                </a:schemeClr>
              </a:solidFill>
              <a:latin typeface="Constantia" panose="02030602050306030303" pitchFamily="18" charset="0"/>
            </a:endParaRPr>
          </a:p>
        </p:txBody>
      </p:sp>
    </p:spTree>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6417</TotalTime>
  <Words>991</Words>
  <Application>Microsoft Office PowerPoint</Application>
  <PresentationFormat>Экран (4:3)</PresentationFormat>
  <Paragraphs>193</Paragraphs>
  <Slides>9</Slides>
  <Notes>0</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9</vt:i4>
      </vt:variant>
    </vt:vector>
  </HeadingPairs>
  <TitlesOfParts>
    <vt:vector size="20" baseType="lpstr">
      <vt:lpstr>Arial</vt:lpstr>
      <vt:lpstr>Bookman Old Style</vt:lpstr>
      <vt:lpstr>Calibri</vt:lpstr>
      <vt:lpstr>Cambria</vt:lpstr>
      <vt:lpstr>Constantia</vt:lpstr>
      <vt:lpstr>Georgia</vt:lpstr>
      <vt:lpstr>Gill Sans MT</vt:lpstr>
      <vt:lpstr>Times New Roman</vt:lpstr>
      <vt:lpstr>Wingdings</vt:lpstr>
      <vt:lpstr>Wingdings 3</vt:lpstr>
      <vt:lpstr>Начальная</vt:lpstr>
      <vt:lpstr>Презентация PowerPoint</vt:lpstr>
      <vt:lpstr>Позиции нефтедобывающих стран</vt:lpstr>
      <vt:lpstr>Налоговая нагрузка в экономике</vt:lpstr>
      <vt:lpstr>Рост нагрузки на нефтегазовый сектор</vt:lpstr>
      <vt:lpstr>Международная практика</vt:lpstr>
      <vt:lpstr>Российская практика</vt:lpstr>
      <vt:lpstr>Перераспределение налоговой нагрузки</vt:lpstr>
      <vt:lpstr>Перераспределение ренты в экономике</vt:lpstr>
      <vt:lpstr>Презентация PowerPoint</vt:lpstr>
    </vt:vector>
  </TitlesOfParts>
  <Company>Kontora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Вагин Владимир Владимирович</cp:lastModifiedBy>
  <cp:revision>257</cp:revision>
  <dcterms:created xsi:type="dcterms:W3CDTF">2009-09-27T20:40:38Z</dcterms:created>
  <dcterms:modified xsi:type="dcterms:W3CDTF">2015-10-13T09:40:11Z</dcterms:modified>
</cp:coreProperties>
</file>