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6" r:id="rId5"/>
    <p:sldId id="288" r:id="rId6"/>
    <p:sldId id="307" r:id="rId7"/>
    <p:sldId id="393" r:id="rId8"/>
    <p:sldId id="405" r:id="rId9"/>
    <p:sldId id="394" r:id="rId10"/>
    <p:sldId id="415" r:id="rId11"/>
    <p:sldId id="403" r:id="rId12"/>
    <p:sldId id="398" r:id="rId13"/>
    <p:sldId id="416" r:id="rId14"/>
    <p:sldId id="309" r:id="rId15"/>
    <p:sldId id="404" r:id="rId16"/>
    <p:sldId id="410" r:id="rId17"/>
    <p:sldId id="391" r:id="rId18"/>
    <p:sldId id="384" r:id="rId19"/>
    <p:sldId id="411" r:id="rId20"/>
    <p:sldId id="412" r:id="rId21"/>
    <p:sldId id="414" r:id="rId22"/>
    <p:sldId id="413" r:id="rId23"/>
    <p:sldId id="385" r:id="rId24"/>
    <p:sldId id="417" r:id="rId25"/>
    <p:sldId id="397" r:id="rId26"/>
    <p:sldId id="386" r:id="rId27"/>
    <p:sldId id="392" r:id="rId28"/>
  </p:sldIdLst>
  <p:sldSz cx="9144000" cy="6858000" type="screen4x3"/>
  <p:notesSz cx="7010400" cy="9372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bertus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060A6"/>
    <a:srgbClr val="2A53A6"/>
    <a:srgbClr val="234589"/>
    <a:srgbClr val="264B96"/>
    <a:srgbClr val="2B56AB"/>
    <a:srgbClr val="305FBE"/>
    <a:srgbClr val="3366CC"/>
    <a:srgbClr val="0066FF"/>
    <a:srgbClr val="1C3F84"/>
    <a:srgbClr val="0053A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429" autoAdjust="0"/>
  </p:normalViewPr>
  <p:slideViewPr>
    <p:cSldViewPr>
      <p:cViewPr varScale="1">
        <p:scale>
          <a:sx n="72" d="100"/>
          <a:sy n="72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186" y="-90"/>
      </p:cViewPr>
      <p:guideLst>
        <p:guide orient="horz" pos="2952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lbertus\Desktop\Article%20Kommersant\Energy%20intensity%20article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lbertus\Desktop\Article%20Kommersant\NLMK%20Char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GB"/>
              <a:t>2009</a:t>
            </a:r>
            <a:r>
              <a:rPr lang="ru-RU"/>
              <a:t> Энергоемкость ВВП стран мира (по постоянному паритету покупательной способности валют)</a:t>
            </a:r>
          </a:p>
          <a:p>
            <a:pPr>
              <a:defRPr/>
            </a:pPr>
            <a:r>
              <a:rPr lang="ru-RU"/>
              <a:t>кнэ/</a:t>
            </a:r>
            <a:r>
              <a:rPr lang="en-GB"/>
              <a:t>$</a:t>
            </a:r>
            <a:r>
              <a:rPr lang="ru-RU"/>
              <a:t>05п</a:t>
            </a:r>
            <a:r>
              <a:rPr lang="en-GB"/>
              <a:t> 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spPr>
            <a:solidFill>
              <a:srgbClr val="9B8219"/>
            </a:solidFill>
          </c:spPr>
          <c:dPt>
            <c:idx val="8"/>
            <c:spPr>
              <a:solidFill>
                <a:schemeClr val="tx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EU-27</c:v>
                </c:pt>
                <c:pt idx="1">
                  <c:v>OECD</c:v>
                </c:pt>
                <c:pt idx="2">
                  <c:v>Sweden</c:v>
                </c:pt>
                <c:pt idx="3">
                  <c:v>USA</c:v>
                </c:pt>
                <c:pt idx="4">
                  <c:v>World</c:v>
                </c:pt>
                <c:pt idx="5">
                  <c:v>Canada</c:v>
                </c:pt>
                <c:pt idx="6">
                  <c:v>Asia</c:v>
                </c:pt>
                <c:pt idx="7">
                  <c:v>China</c:v>
                </c:pt>
                <c:pt idx="8">
                  <c:v>Russia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0.12000000000000002</c:v>
                </c:pt>
                <c:pt idx="1">
                  <c:v>0.15000000000000011</c:v>
                </c:pt>
                <c:pt idx="2">
                  <c:v>0.15000000000000011</c:v>
                </c:pt>
                <c:pt idx="3">
                  <c:v>0.17</c:v>
                </c:pt>
                <c:pt idx="4">
                  <c:v>0.19000000000000006</c:v>
                </c:pt>
                <c:pt idx="5">
                  <c:v>0.2100000000000001</c:v>
                </c:pt>
                <c:pt idx="6">
                  <c:v>0.22000000000000006</c:v>
                </c:pt>
                <c:pt idx="7">
                  <c:v>0.28000000000000008</c:v>
                </c:pt>
                <c:pt idx="8">
                  <c:v>0.32000000000000023</c:v>
                </c:pt>
              </c:numCache>
            </c:numRef>
          </c:val>
        </c:ser>
        <c:gapWidth val="300"/>
        <c:axId val="49212800"/>
        <c:axId val="49382912"/>
      </c:barChart>
      <c:catAx>
        <c:axId val="49212800"/>
        <c:scaling>
          <c:orientation val="minMax"/>
        </c:scaling>
        <c:axPos val="b"/>
        <c:title>
          <c:tx>
            <c:rich>
              <a:bodyPr/>
              <a:lstStyle/>
              <a:p>
                <a:pPr algn="r">
                  <a:defRPr/>
                </a:pPr>
                <a:r>
                  <a:rPr lang="en-US"/>
                  <a:t>source:  ENERDATA 2010</a:t>
                </a:r>
              </a:p>
            </c:rich>
          </c:tx>
          <c:layout>
            <c:manualLayout>
              <c:xMode val="edge"/>
              <c:yMode val="edge"/>
              <c:x val="0.80080388520819645"/>
              <c:y val="0.92309244677748603"/>
            </c:manualLayout>
          </c:layout>
        </c:title>
        <c:maj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49382912"/>
        <c:crosses val="autoZero"/>
        <c:auto val="1"/>
        <c:lblAlgn val="ctr"/>
        <c:lblOffset val="100"/>
      </c:catAx>
      <c:valAx>
        <c:axId val="49382912"/>
        <c:scaling>
          <c:orientation val="minMax"/>
        </c:scaling>
        <c:axPos val="l"/>
        <c:majorGridlines>
          <c:spPr>
            <a:ln w="6350">
              <a:solidFill>
                <a:schemeClr val="tx1"/>
              </a:solidFill>
            </a:ln>
          </c:spPr>
        </c:majorGridlines>
        <c:min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килограм</a:t>
                </a:r>
                <a:r>
                  <a:rPr lang="ru-RU" baseline="0"/>
                  <a:t> нефт еквивалент</a:t>
                </a:r>
                <a:endParaRPr lang="en-GB"/>
              </a:p>
            </c:rich>
          </c:tx>
          <c:layout>
            <c:manualLayout>
              <c:xMode val="edge"/>
              <c:yMode val="edge"/>
              <c:x val="1.3506992641499802E-2"/>
              <c:y val="0.290130838908294"/>
            </c:manualLayout>
          </c:layout>
        </c:title>
        <c:numFmt formatCode="#,##0.00" sourceLinked="0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49212800"/>
        <c:crosses val="autoZero"/>
        <c:crossBetween val="between"/>
        <c:minorUnit val="5.0000000000000114E-2"/>
      </c:valAx>
      <c:spPr>
        <a:solidFill>
          <a:srgbClr val="ECDA8C"/>
        </a:solidFill>
      </c:spPr>
    </c:plotArea>
    <c:plotVisOnly val="1"/>
    <c:dispBlanksAs val="gap"/>
  </c:chart>
  <c:spPr>
    <a:solidFill>
      <a:srgbClr val="ECDA8C"/>
    </a:solidFill>
  </c:spPr>
  <c:txPr>
    <a:bodyPr/>
    <a:lstStyle/>
    <a:p>
      <a:pPr>
        <a:defRPr sz="1200"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title>
      <c:tx>
        <c:rich>
          <a:bodyPr/>
          <a:lstStyle/>
          <a:p>
            <a:pPr>
              <a:defRPr>
                <a:solidFill>
                  <a:srgbClr val="0070C0"/>
                </a:solidFill>
              </a:defRPr>
            </a:pPr>
            <a:r>
              <a:rPr lang="ru-RU" dirty="0" smtClean="0">
                <a:solidFill>
                  <a:srgbClr val="0070C0"/>
                </a:solidFill>
              </a:rPr>
              <a:t>УДЕЛЬНАЯ </a:t>
            </a:r>
            <a:r>
              <a:rPr lang="ru-RU" dirty="0">
                <a:solidFill>
                  <a:srgbClr val="0070C0"/>
                </a:solidFill>
              </a:rPr>
              <a:t>ЭНЕРГОЁМКОСТЬ НЛМК</a:t>
            </a:r>
          </a:p>
          <a:p>
            <a:pPr>
              <a:defRPr>
                <a:solidFill>
                  <a:srgbClr val="0070C0"/>
                </a:solidFill>
              </a:defRPr>
            </a:pPr>
            <a:r>
              <a:rPr lang="ru-RU" dirty="0">
                <a:solidFill>
                  <a:srgbClr val="0070C0"/>
                </a:solidFill>
              </a:rPr>
              <a:t>Гкал на тонну стали</a:t>
            </a:r>
            <a:endParaRPr lang="en-GB" dirty="0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0.14624790258705597"/>
          <c:y val="2.9394882050142578E-2"/>
        </c:manualLayout>
      </c:layout>
    </c:title>
    <c:plotArea>
      <c:layout>
        <c:manualLayout>
          <c:layoutTarget val="inner"/>
          <c:xMode val="edge"/>
          <c:yMode val="edge"/>
          <c:x val="2.5764895330112711E-2"/>
          <c:y val="0.32530336135491167"/>
          <c:w val="0.95276435856146002"/>
          <c:h val="0.58143308150946138"/>
        </c:manualLayout>
      </c:layout>
      <c:barChart>
        <c:barDir val="col"/>
        <c:grouping val="clustered"/>
        <c:ser>
          <c:idx val="1"/>
          <c:order val="0"/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800" baseline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Val val="1"/>
          </c:dLbls>
          <c:cat>
            <c:numRef>
              <c:f>Sheet1!$A$1:$A$13</c:f>
              <c:numCache>
                <c:formatCode>General</c:formatCode>
                <c:ptCount val="13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</c:numCache>
            </c:numRef>
          </c:cat>
          <c:val>
            <c:numRef>
              <c:f>Sheet1!$B$1:$B$13</c:f>
              <c:numCache>
                <c:formatCode>0%</c:formatCode>
                <c:ptCount val="13"/>
                <c:pt idx="0">
                  <c:v>1</c:v>
                </c:pt>
                <c:pt idx="1">
                  <c:v>0.99</c:v>
                </c:pt>
                <c:pt idx="2">
                  <c:v>0.96000000000000041</c:v>
                </c:pt>
                <c:pt idx="3">
                  <c:v>0.92</c:v>
                </c:pt>
                <c:pt idx="4">
                  <c:v>0.91</c:v>
                </c:pt>
                <c:pt idx="5">
                  <c:v>0.9</c:v>
                </c:pt>
                <c:pt idx="6">
                  <c:v>0.9</c:v>
                </c:pt>
                <c:pt idx="7">
                  <c:v>0.9</c:v>
                </c:pt>
                <c:pt idx="8">
                  <c:v>0.91</c:v>
                </c:pt>
                <c:pt idx="9">
                  <c:v>0.92</c:v>
                </c:pt>
                <c:pt idx="10">
                  <c:v>0.88</c:v>
                </c:pt>
                <c:pt idx="11">
                  <c:v>0.85000000000000042</c:v>
                </c:pt>
                <c:pt idx="12">
                  <c:v>0.85000000000000042</c:v>
                </c:pt>
              </c:numCache>
            </c:numRef>
          </c:val>
        </c:ser>
        <c:gapWidth val="80"/>
        <c:axId val="50750976"/>
        <c:axId val="50752512"/>
      </c:barChart>
      <c:catAx>
        <c:axId val="507509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chemeClr val="tx2"/>
                </a:solidFill>
              </a:defRPr>
            </a:pPr>
            <a:endParaRPr lang="en-US"/>
          </a:p>
        </c:txPr>
        <c:crossAx val="50752512"/>
        <c:crosses val="autoZero"/>
        <c:auto val="1"/>
        <c:lblAlgn val="ctr"/>
        <c:lblOffset val="100"/>
      </c:catAx>
      <c:valAx>
        <c:axId val="50752512"/>
        <c:scaling>
          <c:orientation val="minMax"/>
        </c:scaling>
        <c:delete val="1"/>
        <c:axPos val="l"/>
        <c:numFmt formatCode="0%" sourceLinked="1"/>
        <c:tickLblPos val="none"/>
        <c:crossAx val="50750976"/>
        <c:crosses val="autoZero"/>
        <c:crossBetween val="between"/>
      </c:valAx>
      <c:spPr>
        <a:noFill/>
      </c:spPr>
    </c:plotArea>
    <c:plotVisOnly val="1"/>
    <c:dispBlanksAs val="gap"/>
  </c:chart>
  <c:spPr>
    <a:solidFill>
      <a:schemeClr val="bg1">
        <a:lumMod val="85000"/>
      </a:schemeClr>
    </a:solidFill>
  </c:sp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F9BF0-C4DC-4F1D-AC2E-451A8E4463AA}" type="datetimeFigureOut">
              <a:rPr lang="en-GB" smtClean="0"/>
              <a:pPr/>
              <a:t>03/04/2012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02700"/>
            <a:ext cx="3038475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902700"/>
            <a:ext cx="3038475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22C7F-44BF-48EB-90D6-FBAF522A0FF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8630"/>
          </a:xfrm>
          <a:prstGeom prst="rect">
            <a:avLst/>
          </a:prstGeom>
        </p:spPr>
        <p:txBody>
          <a:bodyPr vert="horz" lIns="93616" tIns="46808" rIns="93616" bIns="4680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8630"/>
          </a:xfrm>
          <a:prstGeom prst="rect">
            <a:avLst/>
          </a:prstGeom>
        </p:spPr>
        <p:txBody>
          <a:bodyPr vert="horz" lIns="93616" tIns="46808" rIns="93616" bIns="46808" rtlCol="0"/>
          <a:lstStyle>
            <a:lvl1pPr algn="r">
              <a:defRPr sz="1200"/>
            </a:lvl1pPr>
          </a:lstStyle>
          <a:p>
            <a:fld id="{3EBFE63F-2C01-499E-9AF2-C7D876ACD959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703263"/>
            <a:ext cx="4686300" cy="3514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16" tIns="46808" rIns="93616" bIns="468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51985"/>
            <a:ext cx="5608320" cy="4217670"/>
          </a:xfrm>
          <a:prstGeom prst="rect">
            <a:avLst/>
          </a:prstGeom>
        </p:spPr>
        <p:txBody>
          <a:bodyPr vert="horz" lIns="93616" tIns="46808" rIns="93616" bIns="468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02343"/>
            <a:ext cx="3037840" cy="468630"/>
          </a:xfrm>
          <a:prstGeom prst="rect">
            <a:avLst/>
          </a:prstGeom>
        </p:spPr>
        <p:txBody>
          <a:bodyPr vert="horz" lIns="93616" tIns="46808" rIns="93616" bIns="4680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902343"/>
            <a:ext cx="3037840" cy="468630"/>
          </a:xfrm>
          <a:prstGeom prst="rect">
            <a:avLst/>
          </a:prstGeom>
        </p:spPr>
        <p:txBody>
          <a:bodyPr vert="horz" lIns="93616" tIns="46808" rIns="93616" bIns="46808" rtlCol="0" anchor="b"/>
          <a:lstStyle>
            <a:lvl1pPr algn="r">
              <a:defRPr sz="1200"/>
            </a:lvl1pPr>
          </a:lstStyle>
          <a:p>
            <a:fld id="{DA764DB0-E811-44A8-9D19-184F4D810B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6633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88FA77E-0F8C-48F4-A178-35DDAFE9D2F7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Use as default content layout</a:t>
            </a:r>
            <a:r>
              <a:rPr lang="en-US" baseline="0" smtClean="0"/>
              <a:t>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Use as default content layout</a:t>
            </a:r>
            <a:r>
              <a:rPr lang="en-US" baseline="0" smtClean="0"/>
              <a:t>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Use as default content layout </a:t>
            </a: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91C3BD8-BA0A-403E-B05F-1B4DF4F8B343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E0D0B0-C8B0-4B9F-A673-12D2AD653BC7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748213"/>
            <a:ext cx="5140325" cy="3921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>
                <a:latin typeface="Arial" pitchFamily="34" charset="0"/>
                <a:cs typeface="Arial" pitchFamily="34" charset="0"/>
              </a:rPr>
              <a:t>Источник – Международное энергетическое агентство Баланс ОЭСР стран</a:t>
            </a:r>
            <a:r>
              <a:rPr lang="en-GB" smtClean="0">
                <a:latin typeface="Arial" pitchFamily="34" charset="0"/>
                <a:cs typeface="Arial" pitchFamily="34" charset="0"/>
              </a:rPr>
              <a:t> - 2001</a:t>
            </a:r>
          </a:p>
          <a:p>
            <a:pPr>
              <a:spcBef>
                <a:spcPct val="0"/>
              </a:spcBef>
            </a:pPr>
            <a:endParaRPr lang="en-GB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ru-RU" smtClean="0">
                <a:latin typeface="Arial" pitchFamily="34" charset="0"/>
                <a:cs typeface="Arial" pitchFamily="34" charset="0"/>
              </a:rPr>
              <a:t>Данные, приведенные на слайде, собраны несколько лет тому назад, но они до сих пор актуальны</a:t>
            </a:r>
            <a:endParaRPr lang="en-GB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en-GB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ru-RU" smtClean="0">
                <a:latin typeface="Arial" pitchFamily="34" charset="0"/>
                <a:cs typeface="Arial" pitchFamily="34" charset="0"/>
              </a:rPr>
              <a:t>При интерпретации этих коэффициентов надо признать, что страны ЕС избавились от многих видов энергоемких отраслей промышленности, особенно от обработки первичного металла в пользу закупки такого сырья у стран – не членов ЕС, включая Россию</a:t>
            </a:r>
            <a:r>
              <a:rPr lang="en-GB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mtClean="0">
                <a:latin typeface="Arial" pitchFamily="34" charset="0"/>
                <a:cs typeface="Arial" pitchFamily="34" charset="0"/>
              </a:rPr>
              <a:t>Хотя, конечно, Россия достигла значительный диапазон энергоэффективности, она продолжает оставаться основным поставщиком энергоемких материалов таких, как сталь, поэтому она, скорее, сократит показатель</a:t>
            </a:r>
            <a:r>
              <a:rPr lang="en-GB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TPES</a:t>
            </a:r>
            <a:r>
              <a:rPr lang="en-GB" smtClean="0">
                <a:latin typeface="Arial" pitchFamily="34" charset="0"/>
                <a:cs typeface="Arial" pitchFamily="34" charset="0"/>
              </a:rPr>
              <a:t>/</a:t>
            </a:r>
            <a:r>
              <a:rPr lang="ru-RU" smtClean="0">
                <a:latin typeface="Arial" pitchFamily="34" charset="0"/>
                <a:cs typeface="Arial" pitchFamily="34" charset="0"/>
              </a:rPr>
              <a:t>ВВП на (скажем)</a:t>
            </a:r>
            <a:r>
              <a:rPr lang="en-GB" smtClean="0">
                <a:latin typeface="Arial" pitchFamily="34" charset="0"/>
                <a:cs typeface="Arial" pitchFamily="34" charset="0"/>
              </a:rPr>
              <a:t> 0.30-0.40. </a:t>
            </a:r>
          </a:p>
          <a:p>
            <a:pPr>
              <a:spcBef>
                <a:spcPct val="0"/>
              </a:spcBef>
            </a:pPr>
            <a:endParaRPr lang="en-GB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mtClean="0"/>
              <a:t>Исторически, стоимость Э не была основным вопросом в России, но таковым становится</a:t>
            </a:r>
            <a:r>
              <a:rPr lang="en-GB" smtClean="0"/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mtClean="0"/>
              <a:t>Хотя низкая цена не «принесла вреда» неэффективным операторам, эта ситуация скорее изменится</a:t>
            </a:r>
            <a:r>
              <a:rPr lang="en-GB" smtClean="0"/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mtClean="0"/>
              <a:t>Не адаптируешься и можешь не выжить</a:t>
            </a:r>
            <a:r>
              <a:rPr lang="en-GB" b="1" smtClean="0"/>
              <a:t>!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GB" b="1" smtClean="0"/>
          </a:p>
          <a:p>
            <a:pPr>
              <a:spcBef>
                <a:spcPct val="0"/>
              </a:spcBef>
            </a:pPr>
            <a:r>
              <a:rPr lang="ru-RU" smtClean="0"/>
              <a:t>Россия третья страна в мире по объемам энергопотребления, хотя потребляет больше энергии на единицу ВВП, чем любая другая страна из 10 самых крупных стран-энергопотребителей. В 2005 объем энергопотребления Россией занимал 12 позицию из 121 в килограммах топливного эквивалента на доллар США ВВП страны</a:t>
            </a:r>
            <a:r>
              <a:rPr lang="en-GB" smtClean="0"/>
              <a:t>.</a:t>
            </a:r>
            <a:r>
              <a:rPr lang="ru-RU" smtClean="0"/>
              <a:t> Уровень энергоёмкости России снизился с 1990 года, но значительно меньше снизился, чем в большинстве бывших советских республик. Вместо этого высокий уровень энергоемкости остается присущим каждой отрасли экономики.</a:t>
            </a:r>
            <a:endParaRPr lang="en-GB" smtClean="0"/>
          </a:p>
          <a:p>
            <a:pPr>
              <a:spcBef>
                <a:spcPct val="0"/>
              </a:spcBef>
            </a:pPr>
            <a:r>
              <a:rPr lang="ru-RU" smtClean="0"/>
              <a:t>При наличии самой большой территории земли, центрами населения в самых холодных местах в мире, с крупнейшей экономикой, занимающей 10 место в мире и превалированием тяжелой промышленности, понятно, что Россия будет в самом конце международного рейтинга по уровню энергоёмкости. Вместе, тем не менее, эти факторы не объясняют текущий уровень энергоёмкости в России</a:t>
            </a:r>
            <a:r>
              <a:rPr lang="en-GB" smtClean="0"/>
              <a:t>.</a:t>
            </a:r>
            <a:r>
              <a:rPr lang="ru-RU" smtClean="0"/>
              <a:t> Россия остается более энергоемкой, чем может предложить международное сравнение для стран с уровнем дохода, территорией земли, температурой и структурой промышленности.</a:t>
            </a:r>
            <a:endParaRPr lang="en-GB" b="1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D58281-3F33-49A5-A427-AD6625E2D15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51350"/>
            <a:ext cx="5140325" cy="42179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Стоимость энергоресурсов – это основная контролируемая статья затрат</a:t>
            </a:r>
          </a:p>
          <a:p>
            <a:pPr>
              <a:spcBef>
                <a:spcPct val="0"/>
              </a:spcBef>
            </a:pPr>
            <a:r>
              <a:rPr lang="ru-RU" smtClean="0"/>
              <a:t>Промышленная, коммерческая отрасли и ЖКХ – в России все они имеют много возможностей обеспечивать большие объемы сбережений</a:t>
            </a:r>
            <a:r>
              <a:rPr lang="en-GB" smtClean="0"/>
              <a:t>:</a:t>
            </a:r>
            <a:br>
              <a:rPr lang="en-GB" smtClean="0"/>
            </a:br>
            <a:r>
              <a:rPr lang="en-GB" smtClean="0"/>
              <a:t>- </a:t>
            </a:r>
            <a:r>
              <a:rPr lang="ru-RU" smtClean="0"/>
              <a:t>за счет применения хорошей системы энергоменеджмента</a:t>
            </a: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>- </a:t>
            </a:r>
            <a:r>
              <a:rPr lang="ru-RU" smtClean="0"/>
              <a:t>за счет внедрения без/мало затратных ЭЭ возможностей</a:t>
            </a: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>- </a:t>
            </a:r>
            <a:r>
              <a:rPr lang="ru-RU" smtClean="0"/>
              <a:t>через хорошо запланированные рентабельные инвестиции</a:t>
            </a:r>
            <a:endParaRPr lang="en-GB" smtClean="0"/>
          </a:p>
          <a:p>
            <a:pPr>
              <a:spcBef>
                <a:spcPct val="0"/>
              </a:spcBef>
            </a:pPr>
            <a:endParaRPr lang="en-GB" smtClean="0"/>
          </a:p>
          <a:p>
            <a:pPr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4DB0-E811-44A8-9D19-184F4D810B7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 userDrawn="1"/>
        </p:nvSpPr>
        <p:spPr bwMode="auto">
          <a:xfrm>
            <a:off x="0" y="-94"/>
            <a:ext cx="9144000" cy="4724494"/>
          </a:xfrm>
          <a:custGeom>
            <a:avLst/>
            <a:gdLst>
              <a:gd name="connsiteX0" fmla="*/ 0 w 10000"/>
              <a:gd name="connsiteY0" fmla="*/ 13915 h 23915"/>
              <a:gd name="connsiteX1" fmla="*/ 0 w 10000"/>
              <a:gd name="connsiteY1" fmla="*/ 23915 h 23915"/>
              <a:gd name="connsiteX2" fmla="*/ 5000 w 10000"/>
              <a:gd name="connsiteY2" fmla="*/ 21191 h 23915"/>
              <a:gd name="connsiteX3" fmla="*/ 10000 w 10000"/>
              <a:gd name="connsiteY3" fmla="*/ 23915 h 23915"/>
              <a:gd name="connsiteX4" fmla="*/ 10000 w 10000"/>
              <a:gd name="connsiteY4" fmla="*/ 13915 h 23915"/>
              <a:gd name="connsiteX5" fmla="*/ 0 w 10000"/>
              <a:gd name="connsiteY5" fmla="*/ 0 h 23915"/>
              <a:gd name="connsiteX6" fmla="*/ 0 w 10000"/>
              <a:gd name="connsiteY6" fmla="*/ 13915 h 23915"/>
              <a:gd name="connsiteX0" fmla="*/ 0 w 10000"/>
              <a:gd name="connsiteY0" fmla="*/ 13915 h 23915"/>
              <a:gd name="connsiteX1" fmla="*/ 0 w 10000"/>
              <a:gd name="connsiteY1" fmla="*/ 23915 h 23915"/>
              <a:gd name="connsiteX2" fmla="*/ 5000 w 10000"/>
              <a:gd name="connsiteY2" fmla="*/ 21191 h 23915"/>
              <a:gd name="connsiteX3" fmla="*/ 10000 w 10000"/>
              <a:gd name="connsiteY3" fmla="*/ 23915 h 23915"/>
              <a:gd name="connsiteX4" fmla="*/ 10000 w 10000"/>
              <a:gd name="connsiteY4" fmla="*/ 13915 h 23915"/>
              <a:gd name="connsiteX5" fmla="*/ 10000 w 10000"/>
              <a:gd name="connsiteY5" fmla="*/ 0 h 23915"/>
              <a:gd name="connsiteX6" fmla="*/ 0 w 10000"/>
              <a:gd name="connsiteY6" fmla="*/ 0 h 23915"/>
              <a:gd name="connsiteX7" fmla="*/ 0 w 10000"/>
              <a:gd name="connsiteY7" fmla="*/ 13915 h 23915"/>
              <a:gd name="connsiteX0" fmla="*/ 0 w 10000"/>
              <a:gd name="connsiteY0" fmla="*/ 13915 h 23915"/>
              <a:gd name="connsiteX1" fmla="*/ 0 w 10000"/>
              <a:gd name="connsiteY1" fmla="*/ 23915 h 23915"/>
              <a:gd name="connsiteX2" fmla="*/ 5000 w 10000"/>
              <a:gd name="connsiteY2" fmla="*/ 21191 h 23915"/>
              <a:gd name="connsiteX3" fmla="*/ 10000 w 10000"/>
              <a:gd name="connsiteY3" fmla="*/ 23915 h 23915"/>
              <a:gd name="connsiteX4" fmla="*/ 10000 w 10000"/>
              <a:gd name="connsiteY4" fmla="*/ 13886 h 23915"/>
              <a:gd name="connsiteX5" fmla="*/ 10000 w 10000"/>
              <a:gd name="connsiteY5" fmla="*/ 0 h 23915"/>
              <a:gd name="connsiteX6" fmla="*/ 0 w 10000"/>
              <a:gd name="connsiteY6" fmla="*/ 0 h 23915"/>
              <a:gd name="connsiteX7" fmla="*/ 0 w 10000"/>
              <a:gd name="connsiteY7" fmla="*/ 13915 h 23915"/>
              <a:gd name="connsiteX0" fmla="*/ 0 w 10000"/>
              <a:gd name="connsiteY0" fmla="*/ 13915 h 23915"/>
              <a:gd name="connsiteX1" fmla="*/ 0 w 10000"/>
              <a:gd name="connsiteY1" fmla="*/ 23915 h 23915"/>
              <a:gd name="connsiteX2" fmla="*/ 5000 w 10000"/>
              <a:gd name="connsiteY2" fmla="*/ 21191 h 23915"/>
              <a:gd name="connsiteX3" fmla="*/ 10000 w 10000"/>
              <a:gd name="connsiteY3" fmla="*/ 23915 h 23915"/>
              <a:gd name="connsiteX4" fmla="*/ 10000 w 10000"/>
              <a:gd name="connsiteY4" fmla="*/ 0 h 23915"/>
              <a:gd name="connsiteX5" fmla="*/ 0 w 10000"/>
              <a:gd name="connsiteY5" fmla="*/ 0 h 23915"/>
              <a:gd name="connsiteX6" fmla="*/ 0 w 10000"/>
              <a:gd name="connsiteY6" fmla="*/ 13915 h 23915"/>
              <a:gd name="connsiteX0" fmla="*/ 0 w 10000"/>
              <a:gd name="connsiteY0" fmla="*/ 13886 h 23915"/>
              <a:gd name="connsiteX1" fmla="*/ 0 w 10000"/>
              <a:gd name="connsiteY1" fmla="*/ 23915 h 23915"/>
              <a:gd name="connsiteX2" fmla="*/ 5000 w 10000"/>
              <a:gd name="connsiteY2" fmla="*/ 21191 h 23915"/>
              <a:gd name="connsiteX3" fmla="*/ 10000 w 10000"/>
              <a:gd name="connsiteY3" fmla="*/ 23915 h 23915"/>
              <a:gd name="connsiteX4" fmla="*/ 10000 w 10000"/>
              <a:gd name="connsiteY4" fmla="*/ 0 h 23915"/>
              <a:gd name="connsiteX5" fmla="*/ 0 w 10000"/>
              <a:gd name="connsiteY5" fmla="*/ 0 h 23915"/>
              <a:gd name="connsiteX6" fmla="*/ 0 w 10000"/>
              <a:gd name="connsiteY6" fmla="*/ 13886 h 23915"/>
              <a:gd name="connsiteX0" fmla="*/ 0 w 10000"/>
              <a:gd name="connsiteY0" fmla="*/ 0 h 23915"/>
              <a:gd name="connsiteX1" fmla="*/ 0 w 10000"/>
              <a:gd name="connsiteY1" fmla="*/ 23915 h 23915"/>
              <a:gd name="connsiteX2" fmla="*/ 5000 w 10000"/>
              <a:gd name="connsiteY2" fmla="*/ 21191 h 23915"/>
              <a:gd name="connsiteX3" fmla="*/ 10000 w 10000"/>
              <a:gd name="connsiteY3" fmla="*/ 23915 h 23915"/>
              <a:gd name="connsiteX4" fmla="*/ 10000 w 10000"/>
              <a:gd name="connsiteY4" fmla="*/ 0 h 23915"/>
              <a:gd name="connsiteX5" fmla="*/ 0 w 10000"/>
              <a:gd name="connsiteY5" fmla="*/ 0 h 23915"/>
              <a:gd name="connsiteX0" fmla="*/ 0 w 10000"/>
              <a:gd name="connsiteY0" fmla="*/ 0 h 23915"/>
              <a:gd name="connsiteX1" fmla="*/ 0 w 10000"/>
              <a:gd name="connsiteY1" fmla="*/ 23915 h 23915"/>
              <a:gd name="connsiteX2" fmla="*/ 5000 w 10000"/>
              <a:gd name="connsiteY2" fmla="*/ 21191 h 23915"/>
              <a:gd name="connsiteX3" fmla="*/ 10000 w 10000"/>
              <a:gd name="connsiteY3" fmla="*/ 23915 h 23915"/>
              <a:gd name="connsiteX4" fmla="*/ 10000 w 10000"/>
              <a:gd name="connsiteY4" fmla="*/ 0 h 23915"/>
              <a:gd name="connsiteX5" fmla="*/ 0 w 10000"/>
              <a:gd name="connsiteY5" fmla="*/ 0 h 2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23915">
                <a:moveTo>
                  <a:pt x="0" y="0"/>
                </a:moveTo>
                <a:lnTo>
                  <a:pt x="0" y="23915"/>
                </a:lnTo>
                <a:cubicBezTo>
                  <a:pt x="1504" y="22171"/>
                  <a:pt x="3202" y="21191"/>
                  <a:pt x="5000" y="21191"/>
                </a:cubicBezTo>
                <a:cubicBezTo>
                  <a:pt x="6805" y="21191"/>
                  <a:pt x="8503" y="22171"/>
                  <a:pt x="10000" y="23915"/>
                </a:cubicBezTo>
                <a:lnTo>
                  <a:pt x="10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3060A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Freeform 8"/>
          <p:cNvSpPr>
            <a:spLocks/>
          </p:cNvSpPr>
          <p:nvPr userDrawn="1"/>
        </p:nvSpPr>
        <p:spPr bwMode="auto">
          <a:xfrm>
            <a:off x="0" y="4162425"/>
            <a:ext cx="9144000" cy="790575"/>
          </a:xfrm>
          <a:custGeom>
            <a:avLst/>
            <a:gdLst/>
            <a:ahLst/>
            <a:cxnLst>
              <a:cxn ang="0">
                <a:pos x="2880" y="171"/>
              </a:cxn>
              <a:cxn ang="0">
                <a:pos x="1440" y="0"/>
              </a:cxn>
              <a:cxn ang="0">
                <a:pos x="0" y="171"/>
              </a:cxn>
              <a:cxn ang="0">
                <a:pos x="0" y="219"/>
              </a:cxn>
              <a:cxn ang="0">
                <a:pos x="1393" y="19"/>
              </a:cxn>
              <a:cxn ang="0">
                <a:pos x="2880" y="249"/>
              </a:cxn>
              <a:cxn ang="0">
                <a:pos x="2880" y="171"/>
              </a:cxn>
            </a:cxnLst>
            <a:rect l="0" t="0" r="r" b="b"/>
            <a:pathLst>
              <a:path w="2880" h="249">
                <a:moveTo>
                  <a:pt x="2880" y="171"/>
                </a:moveTo>
                <a:cubicBezTo>
                  <a:pt x="2447" y="62"/>
                  <a:pt x="1958" y="0"/>
                  <a:pt x="1440" y="0"/>
                </a:cubicBezTo>
                <a:cubicBezTo>
                  <a:pt x="922" y="0"/>
                  <a:pt x="433" y="62"/>
                  <a:pt x="0" y="171"/>
                </a:cubicBezTo>
                <a:cubicBezTo>
                  <a:pt x="0" y="219"/>
                  <a:pt x="0" y="219"/>
                  <a:pt x="0" y="219"/>
                </a:cubicBezTo>
                <a:cubicBezTo>
                  <a:pt x="413" y="91"/>
                  <a:pt x="887" y="19"/>
                  <a:pt x="1393" y="19"/>
                </a:cubicBezTo>
                <a:cubicBezTo>
                  <a:pt x="1937" y="19"/>
                  <a:pt x="2446" y="103"/>
                  <a:pt x="2880" y="249"/>
                </a:cubicBezTo>
                <a:lnTo>
                  <a:pt x="2880" y="171"/>
                </a:lnTo>
                <a:close/>
              </a:path>
            </a:pathLst>
          </a:custGeom>
          <a:solidFill>
            <a:srgbClr val="D01A1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7200" y="1371600"/>
            <a:ext cx="6324600" cy="2743200"/>
          </a:xfrm>
        </p:spPr>
        <p:txBody>
          <a:bodyPr/>
          <a:lstStyle>
            <a:lvl1pPr algn="r">
              <a:defRPr sz="3200" b="0" cap="none" spc="0">
                <a:ln w="635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Title Slide </a:t>
            </a:r>
            <a:br>
              <a:rPr lang="en-US" dirty="0" smtClean="0"/>
            </a:br>
            <a:r>
              <a:rPr lang="en-US" sz="120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Month and Year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orizontal Arch,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n w="6350" cmpd="sng">
                  <a:solidFill>
                    <a:srgbClr val="FFFFFF"/>
                  </a:solidFill>
                  <a:prstDash val="solid"/>
                </a:ln>
              </a:defRPr>
            </a:lvl1pPr>
          </a:lstStyle>
          <a:p>
            <a:r>
              <a:rPr lang="en-US" dirty="0" smtClean="0"/>
              <a:t>Horizontal Arch, Title and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3060A6"/>
              </a:buClr>
              <a:defRPr/>
            </a:lvl1pPr>
            <a:lvl2pPr>
              <a:buClr>
                <a:srgbClr val="3060A6"/>
              </a:buClr>
              <a:defRPr/>
            </a:lvl2pPr>
            <a:lvl3pPr>
              <a:buClr>
                <a:srgbClr val="3060A6"/>
              </a:buClr>
              <a:defRPr/>
            </a:lvl3pPr>
            <a:lvl4pPr>
              <a:buClr>
                <a:srgbClr val="3060A6"/>
              </a:buClr>
              <a:defRPr/>
            </a:lvl4pPr>
            <a:lvl5pPr>
              <a:buClr>
                <a:srgbClr val="3060A6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F247-CD8F-4242-8FBD-2FAFD8F242C5}" type="datetime1">
              <a:rPr lang="en-US" smtClean="0"/>
              <a:pPr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317298"/>
            <a:ext cx="6553200" cy="2127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317298"/>
            <a:ext cx="381000" cy="212725"/>
          </a:xfrm>
        </p:spPr>
        <p:txBody>
          <a:bodyPr/>
          <a:lstStyle/>
          <a:p>
            <a:fld id="{FAB6DE47-E9D6-4990-98DC-5BD50A4A27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High Volum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077200" cy="1189038"/>
          </a:xfrm>
        </p:spPr>
        <p:txBody>
          <a:bodyPr/>
          <a:lstStyle>
            <a:lvl1pPr>
              <a:defRPr baseline="0">
                <a:ln w="6350" cmpd="sng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dirty="0" smtClean="0"/>
              <a:t>High Volume Title and Content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295400"/>
            <a:ext cx="8077200" cy="4953000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</a:lstStyle>
          <a:p>
            <a:pPr lvl="0"/>
            <a:r>
              <a:rPr lang="en-US" dirty="0" smtClean="0"/>
              <a:t>Use this layout as a secondary option for high volume or complex imagery such as: </a:t>
            </a:r>
          </a:p>
          <a:p>
            <a:pPr lvl="1"/>
            <a:r>
              <a:rPr lang="en-US" dirty="0" smtClean="0"/>
              <a:t>Large Organizational Charts </a:t>
            </a:r>
          </a:p>
          <a:p>
            <a:pPr lvl="1"/>
            <a:r>
              <a:rPr lang="en-US" dirty="0" smtClean="0"/>
              <a:t>Large Flow Charts </a:t>
            </a:r>
          </a:p>
          <a:p>
            <a:pPr lvl="1"/>
            <a:r>
              <a:rPr lang="en-US" dirty="0" smtClean="0"/>
              <a:t>Detailed Maps</a:t>
            </a:r>
          </a:p>
          <a:p>
            <a:pPr lvl="1"/>
            <a:r>
              <a:rPr lang="en-US" dirty="0" smtClean="0"/>
              <a:t>Detailed Schematics or Renderings </a:t>
            </a:r>
          </a:p>
          <a:p>
            <a:pPr lvl="1"/>
            <a:r>
              <a:rPr lang="en-US" dirty="0" smtClean="0"/>
              <a:t>Photo Collages </a:t>
            </a:r>
          </a:p>
          <a:p>
            <a:pPr lvl="0"/>
            <a:r>
              <a:rPr lang="en-US" dirty="0" smtClean="0"/>
              <a:t>DO NOT use this layout as the default layout—the Horizontal Arch layout is intended as the default layout </a:t>
            </a:r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7772400" y="0"/>
            <a:ext cx="968375" cy="6858000"/>
            <a:chOff x="7997825" y="0"/>
            <a:chExt cx="968375" cy="68580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grpSpPr>
        <p:sp>
          <p:nvSpPr>
            <p:cNvPr id="16" name="Rectangle 7"/>
            <p:cNvSpPr>
              <a:spLocks noChangeArrowheads="1"/>
            </p:cNvSpPr>
            <p:nvPr userDrawn="1"/>
          </p:nvSpPr>
          <p:spPr bwMode="auto">
            <a:xfrm>
              <a:off x="8877300" y="2032000"/>
              <a:ext cx="1588" cy="1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/>
            </p:cNvSpPr>
            <p:nvPr userDrawn="1"/>
          </p:nvSpPr>
          <p:spPr bwMode="auto">
            <a:xfrm>
              <a:off x="8759825" y="0"/>
              <a:ext cx="117475" cy="1441450"/>
            </a:xfrm>
            <a:custGeom>
              <a:avLst/>
              <a:gdLst/>
              <a:ahLst/>
              <a:cxnLst>
                <a:cxn ang="0">
                  <a:pos x="12" y="116"/>
                </a:cxn>
                <a:cxn ang="0">
                  <a:pos x="20" y="184"/>
                </a:cxn>
                <a:cxn ang="0">
                  <a:pos x="18" y="184"/>
                </a:cxn>
                <a:cxn ang="0">
                  <a:pos x="26" y="256"/>
                </a:cxn>
                <a:cxn ang="0">
                  <a:pos x="32" y="330"/>
                </a:cxn>
                <a:cxn ang="0">
                  <a:pos x="38" y="406"/>
                </a:cxn>
                <a:cxn ang="0">
                  <a:pos x="44" y="486"/>
                </a:cxn>
                <a:cxn ang="0">
                  <a:pos x="50" y="566"/>
                </a:cxn>
                <a:cxn ang="0">
                  <a:pos x="60" y="734"/>
                </a:cxn>
                <a:cxn ang="0">
                  <a:pos x="64" y="822"/>
                </a:cxn>
                <a:cxn ang="0">
                  <a:pos x="74" y="908"/>
                </a:cxn>
                <a:cxn ang="0">
                  <a:pos x="66" y="734"/>
                </a:cxn>
                <a:cxn ang="0">
                  <a:pos x="56" y="566"/>
                </a:cxn>
                <a:cxn ang="0">
                  <a:pos x="50" y="484"/>
                </a:cxn>
                <a:cxn ang="0">
                  <a:pos x="44" y="406"/>
                </a:cxn>
                <a:cxn ang="0">
                  <a:pos x="38" y="330"/>
                </a:cxn>
                <a:cxn ang="0">
                  <a:pos x="32" y="256"/>
                </a:cxn>
                <a:cxn ang="0">
                  <a:pos x="24" y="184"/>
                </a:cxn>
                <a:cxn ang="0">
                  <a:pos x="18" y="116"/>
                </a:cxn>
                <a:cxn ang="0">
                  <a:pos x="10" y="4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50"/>
                </a:cxn>
                <a:cxn ang="0">
                  <a:pos x="12" y="116"/>
                </a:cxn>
              </a:cxnLst>
              <a:rect l="0" t="0" r="r" b="b"/>
              <a:pathLst>
                <a:path w="74" h="908">
                  <a:moveTo>
                    <a:pt x="12" y="116"/>
                  </a:moveTo>
                  <a:lnTo>
                    <a:pt x="20" y="184"/>
                  </a:lnTo>
                  <a:lnTo>
                    <a:pt x="18" y="184"/>
                  </a:lnTo>
                  <a:lnTo>
                    <a:pt x="26" y="256"/>
                  </a:lnTo>
                  <a:lnTo>
                    <a:pt x="32" y="330"/>
                  </a:lnTo>
                  <a:lnTo>
                    <a:pt x="38" y="406"/>
                  </a:lnTo>
                  <a:lnTo>
                    <a:pt x="44" y="486"/>
                  </a:lnTo>
                  <a:lnTo>
                    <a:pt x="50" y="566"/>
                  </a:lnTo>
                  <a:lnTo>
                    <a:pt x="60" y="734"/>
                  </a:lnTo>
                  <a:lnTo>
                    <a:pt x="64" y="822"/>
                  </a:lnTo>
                  <a:lnTo>
                    <a:pt x="74" y="908"/>
                  </a:lnTo>
                  <a:lnTo>
                    <a:pt x="66" y="734"/>
                  </a:lnTo>
                  <a:lnTo>
                    <a:pt x="56" y="566"/>
                  </a:lnTo>
                  <a:lnTo>
                    <a:pt x="50" y="484"/>
                  </a:lnTo>
                  <a:lnTo>
                    <a:pt x="44" y="406"/>
                  </a:lnTo>
                  <a:lnTo>
                    <a:pt x="38" y="330"/>
                  </a:lnTo>
                  <a:lnTo>
                    <a:pt x="32" y="256"/>
                  </a:lnTo>
                  <a:lnTo>
                    <a:pt x="24" y="184"/>
                  </a:lnTo>
                  <a:lnTo>
                    <a:pt x="18" y="116"/>
                  </a:lnTo>
                  <a:lnTo>
                    <a:pt x="10" y="48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50"/>
                  </a:lnTo>
                  <a:lnTo>
                    <a:pt x="12" y="1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/>
            </p:cNvSpPr>
            <p:nvPr userDrawn="1"/>
          </p:nvSpPr>
          <p:spPr bwMode="auto">
            <a:xfrm>
              <a:off x="8658225" y="0"/>
              <a:ext cx="209550" cy="1435100"/>
            </a:xfrm>
            <a:custGeom>
              <a:avLst/>
              <a:gdLst/>
              <a:ahLst/>
              <a:cxnLst>
                <a:cxn ang="0">
                  <a:pos x="128" y="816"/>
                </a:cxn>
                <a:cxn ang="0">
                  <a:pos x="116" y="724"/>
                </a:cxn>
                <a:cxn ang="0">
                  <a:pos x="106" y="632"/>
                </a:cxn>
                <a:cxn ang="0">
                  <a:pos x="94" y="544"/>
                </a:cxn>
                <a:cxn ang="0">
                  <a:pos x="82" y="458"/>
                </a:cxn>
                <a:cxn ang="0">
                  <a:pos x="70" y="374"/>
                </a:cxn>
                <a:cxn ang="0">
                  <a:pos x="56" y="294"/>
                </a:cxn>
                <a:cxn ang="0">
                  <a:pos x="44" y="216"/>
                </a:cxn>
                <a:cxn ang="0">
                  <a:pos x="32" y="140"/>
                </a:cxn>
                <a:cxn ang="0">
                  <a:pos x="18" y="68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14" y="68"/>
                </a:cxn>
                <a:cxn ang="0">
                  <a:pos x="26" y="140"/>
                </a:cxn>
                <a:cxn ang="0">
                  <a:pos x="38" y="216"/>
                </a:cxn>
                <a:cxn ang="0">
                  <a:pos x="52" y="294"/>
                </a:cxn>
                <a:cxn ang="0">
                  <a:pos x="64" y="376"/>
                </a:cxn>
                <a:cxn ang="0">
                  <a:pos x="76" y="458"/>
                </a:cxn>
                <a:cxn ang="0">
                  <a:pos x="88" y="544"/>
                </a:cxn>
                <a:cxn ang="0">
                  <a:pos x="100" y="634"/>
                </a:cxn>
                <a:cxn ang="0">
                  <a:pos x="112" y="724"/>
                </a:cxn>
                <a:cxn ang="0">
                  <a:pos x="112" y="724"/>
                </a:cxn>
                <a:cxn ang="0">
                  <a:pos x="122" y="816"/>
                </a:cxn>
                <a:cxn ang="0">
                  <a:pos x="132" y="904"/>
                </a:cxn>
                <a:cxn ang="0">
                  <a:pos x="128" y="822"/>
                </a:cxn>
                <a:cxn ang="0">
                  <a:pos x="128" y="816"/>
                </a:cxn>
              </a:cxnLst>
              <a:rect l="0" t="0" r="r" b="b"/>
              <a:pathLst>
                <a:path w="132" h="904">
                  <a:moveTo>
                    <a:pt x="128" y="816"/>
                  </a:moveTo>
                  <a:lnTo>
                    <a:pt x="116" y="724"/>
                  </a:lnTo>
                  <a:lnTo>
                    <a:pt x="106" y="632"/>
                  </a:lnTo>
                  <a:lnTo>
                    <a:pt x="94" y="544"/>
                  </a:lnTo>
                  <a:lnTo>
                    <a:pt x="82" y="458"/>
                  </a:lnTo>
                  <a:lnTo>
                    <a:pt x="70" y="374"/>
                  </a:lnTo>
                  <a:lnTo>
                    <a:pt x="56" y="294"/>
                  </a:lnTo>
                  <a:lnTo>
                    <a:pt x="44" y="216"/>
                  </a:lnTo>
                  <a:lnTo>
                    <a:pt x="32" y="140"/>
                  </a:lnTo>
                  <a:lnTo>
                    <a:pt x="18" y="68"/>
                  </a:lnTo>
                  <a:lnTo>
                    <a:pt x="6" y="0"/>
                  </a:lnTo>
                  <a:lnTo>
                    <a:pt x="0" y="0"/>
                  </a:lnTo>
                  <a:lnTo>
                    <a:pt x="14" y="68"/>
                  </a:lnTo>
                  <a:lnTo>
                    <a:pt x="26" y="140"/>
                  </a:lnTo>
                  <a:lnTo>
                    <a:pt x="38" y="216"/>
                  </a:lnTo>
                  <a:lnTo>
                    <a:pt x="52" y="294"/>
                  </a:lnTo>
                  <a:lnTo>
                    <a:pt x="64" y="376"/>
                  </a:lnTo>
                  <a:lnTo>
                    <a:pt x="76" y="458"/>
                  </a:lnTo>
                  <a:lnTo>
                    <a:pt x="88" y="544"/>
                  </a:lnTo>
                  <a:lnTo>
                    <a:pt x="100" y="634"/>
                  </a:lnTo>
                  <a:lnTo>
                    <a:pt x="112" y="724"/>
                  </a:lnTo>
                  <a:lnTo>
                    <a:pt x="112" y="724"/>
                  </a:lnTo>
                  <a:lnTo>
                    <a:pt x="122" y="816"/>
                  </a:lnTo>
                  <a:lnTo>
                    <a:pt x="132" y="904"/>
                  </a:lnTo>
                  <a:lnTo>
                    <a:pt x="128" y="822"/>
                  </a:lnTo>
                  <a:lnTo>
                    <a:pt x="128" y="8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/>
            </p:cNvSpPr>
            <p:nvPr userDrawn="1"/>
          </p:nvSpPr>
          <p:spPr bwMode="auto">
            <a:xfrm>
              <a:off x="8861425" y="1304925"/>
              <a:ext cx="19050" cy="276225"/>
            </a:xfrm>
            <a:custGeom>
              <a:avLst/>
              <a:gdLst/>
              <a:ahLst/>
              <a:cxnLst>
                <a:cxn ang="0">
                  <a:pos x="10" y="86"/>
                </a:cxn>
                <a:cxn ang="0">
                  <a:pos x="0" y="0"/>
                </a:cxn>
                <a:cxn ang="0">
                  <a:pos x="4" y="82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12" y="174"/>
                </a:cxn>
                <a:cxn ang="0">
                  <a:pos x="10" y="86"/>
                </a:cxn>
                <a:cxn ang="0">
                  <a:pos x="10" y="86"/>
                </a:cxn>
              </a:cxnLst>
              <a:rect l="0" t="0" r="r" b="b"/>
              <a:pathLst>
                <a:path w="12" h="174">
                  <a:moveTo>
                    <a:pt x="10" y="86"/>
                  </a:moveTo>
                  <a:lnTo>
                    <a:pt x="0" y="0"/>
                  </a:lnTo>
                  <a:lnTo>
                    <a:pt x="4" y="82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12" y="174"/>
                  </a:lnTo>
                  <a:lnTo>
                    <a:pt x="10" y="86"/>
                  </a:lnTo>
                  <a:lnTo>
                    <a:pt x="10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/>
            </p:cNvSpPr>
            <p:nvPr userDrawn="1"/>
          </p:nvSpPr>
          <p:spPr bwMode="auto">
            <a:xfrm>
              <a:off x="7997825" y="1435100"/>
              <a:ext cx="889000" cy="5422900"/>
            </a:xfrm>
            <a:custGeom>
              <a:avLst/>
              <a:gdLst/>
              <a:ahLst/>
              <a:cxnLst>
                <a:cxn ang="0">
                  <a:pos x="82" y="3234"/>
                </a:cxn>
                <a:cxn ang="0">
                  <a:pos x="122" y="3128"/>
                </a:cxn>
                <a:cxn ang="0">
                  <a:pos x="162" y="3022"/>
                </a:cxn>
                <a:cxn ang="0">
                  <a:pos x="198" y="2914"/>
                </a:cxn>
                <a:cxn ang="0">
                  <a:pos x="264" y="2698"/>
                </a:cxn>
                <a:cxn ang="0">
                  <a:pos x="322" y="2480"/>
                </a:cxn>
                <a:cxn ang="0">
                  <a:pos x="372" y="2262"/>
                </a:cxn>
                <a:cxn ang="0">
                  <a:pos x="416" y="2044"/>
                </a:cxn>
                <a:cxn ang="0">
                  <a:pos x="454" y="1826"/>
                </a:cxn>
                <a:cxn ang="0">
                  <a:pos x="484" y="1610"/>
                </a:cxn>
                <a:cxn ang="0">
                  <a:pos x="510" y="1396"/>
                </a:cxn>
                <a:cxn ang="0">
                  <a:pos x="528" y="1184"/>
                </a:cxn>
                <a:cxn ang="0">
                  <a:pos x="544" y="976"/>
                </a:cxn>
                <a:cxn ang="0">
                  <a:pos x="552" y="772"/>
                </a:cxn>
                <a:cxn ang="0">
                  <a:pos x="558" y="572"/>
                </a:cxn>
                <a:cxn ang="0">
                  <a:pos x="560" y="376"/>
                </a:cxn>
                <a:cxn ang="0">
                  <a:pos x="558" y="188"/>
                </a:cxn>
                <a:cxn ang="0">
                  <a:pos x="556" y="92"/>
                </a:cxn>
                <a:cxn ang="0">
                  <a:pos x="548" y="8"/>
                </a:cxn>
                <a:cxn ang="0">
                  <a:pos x="548" y="8"/>
                </a:cxn>
                <a:cxn ang="0">
                  <a:pos x="548" y="0"/>
                </a:cxn>
                <a:cxn ang="0">
                  <a:pos x="548" y="6"/>
                </a:cxn>
                <a:cxn ang="0">
                  <a:pos x="552" y="188"/>
                </a:cxn>
                <a:cxn ang="0">
                  <a:pos x="554" y="376"/>
                </a:cxn>
                <a:cxn ang="0">
                  <a:pos x="554" y="376"/>
                </a:cxn>
                <a:cxn ang="0">
                  <a:pos x="554" y="376"/>
                </a:cxn>
                <a:cxn ang="0">
                  <a:pos x="554" y="376"/>
                </a:cxn>
                <a:cxn ang="0">
                  <a:pos x="554" y="376"/>
                </a:cxn>
                <a:cxn ang="0">
                  <a:pos x="552" y="572"/>
                </a:cxn>
                <a:cxn ang="0">
                  <a:pos x="548" y="772"/>
                </a:cxn>
                <a:cxn ang="0">
                  <a:pos x="538" y="976"/>
                </a:cxn>
                <a:cxn ang="0">
                  <a:pos x="524" y="1184"/>
                </a:cxn>
                <a:cxn ang="0">
                  <a:pos x="504" y="1396"/>
                </a:cxn>
                <a:cxn ang="0">
                  <a:pos x="504" y="1396"/>
                </a:cxn>
                <a:cxn ang="0">
                  <a:pos x="480" y="1610"/>
                </a:cxn>
                <a:cxn ang="0">
                  <a:pos x="480" y="1610"/>
                </a:cxn>
                <a:cxn ang="0">
                  <a:pos x="448" y="1826"/>
                </a:cxn>
                <a:cxn ang="0">
                  <a:pos x="412" y="2044"/>
                </a:cxn>
                <a:cxn ang="0">
                  <a:pos x="368" y="2262"/>
                </a:cxn>
                <a:cxn ang="0">
                  <a:pos x="316" y="2480"/>
                </a:cxn>
                <a:cxn ang="0">
                  <a:pos x="316" y="2478"/>
                </a:cxn>
                <a:cxn ang="0">
                  <a:pos x="258" y="2696"/>
                </a:cxn>
                <a:cxn ang="0">
                  <a:pos x="192" y="2912"/>
                </a:cxn>
                <a:cxn ang="0">
                  <a:pos x="156" y="3020"/>
                </a:cxn>
                <a:cxn ang="0">
                  <a:pos x="118" y="3126"/>
                </a:cxn>
                <a:cxn ang="0">
                  <a:pos x="76" y="3232"/>
                </a:cxn>
                <a:cxn ang="0">
                  <a:pos x="34" y="3338"/>
                </a:cxn>
                <a:cxn ang="0">
                  <a:pos x="34" y="3338"/>
                </a:cxn>
                <a:cxn ang="0">
                  <a:pos x="0" y="3416"/>
                </a:cxn>
                <a:cxn ang="0">
                  <a:pos x="6" y="3416"/>
                </a:cxn>
                <a:cxn ang="0">
                  <a:pos x="40" y="3340"/>
                </a:cxn>
                <a:cxn ang="0">
                  <a:pos x="82" y="3234"/>
                </a:cxn>
              </a:cxnLst>
              <a:rect l="0" t="0" r="r" b="b"/>
              <a:pathLst>
                <a:path w="560" h="3416">
                  <a:moveTo>
                    <a:pt x="82" y="3234"/>
                  </a:moveTo>
                  <a:lnTo>
                    <a:pt x="122" y="3128"/>
                  </a:lnTo>
                  <a:lnTo>
                    <a:pt x="162" y="3022"/>
                  </a:lnTo>
                  <a:lnTo>
                    <a:pt x="198" y="2914"/>
                  </a:lnTo>
                  <a:lnTo>
                    <a:pt x="264" y="2698"/>
                  </a:lnTo>
                  <a:lnTo>
                    <a:pt x="322" y="2480"/>
                  </a:lnTo>
                  <a:lnTo>
                    <a:pt x="372" y="2262"/>
                  </a:lnTo>
                  <a:lnTo>
                    <a:pt x="416" y="2044"/>
                  </a:lnTo>
                  <a:lnTo>
                    <a:pt x="454" y="1826"/>
                  </a:lnTo>
                  <a:lnTo>
                    <a:pt x="484" y="1610"/>
                  </a:lnTo>
                  <a:lnTo>
                    <a:pt x="510" y="1396"/>
                  </a:lnTo>
                  <a:lnTo>
                    <a:pt x="528" y="1184"/>
                  </a:lnTo>
                  <a:lnTo>
                    <a:pt x="544" y="976"/>
                  </a:lnTo>
                  <a:lnTo>
                    <a:pt x="552" y="772"/>
                  </a:lnTo>
                  <a:lnTo>
                    <a:pt x="558" y="572"/>
                  </a:lnTo>
                  <a:lnTo>
                    <a:pt x="560" y="376"/>
                  </a:lnTo>
                  <a:lnTo>
                    <a:pt x="558" y="188"/>
                  </a:lnTo>
                  <a:lnTo>
                    <a:pt x="556" y="92"/>
                  </a:lnTo>
                  <a:lnTo>
                    <a:pt x="548" y="8"/>
                  </a:lnTo>
                  <a:lnTo>
                    <a:pt x="548" y="8"/>
                  </a:lnTo>
                  <a:lnTo>
                    <a:pt x="548" y="0"/>
                  </a:lnTo>
                  <a:lnTo>
                    <a:pt x="548" y="6"/>
                  </a:lnTo>
                  <a:lnTo>
                    <a:pt x="552" y="188"/>
                  </a:lnTo>
                  <a:lnTo>
                    <a:pt x="554" y="376"/>
                  </a:lnTo>
                  <a:lnTo>
                    <a:pt x="554" y="376"/>
                  </a:lnTo>
                  <a:lnTo>
                    <a:pt x="554" y="376"/>
                  </a:lnTo>
                  <a:lnTo>
                    <a:pt x="554" y="376"/>
                  </a:lnTo>
                  <a:lnTo>
                    <a:pt x="554" y="376"/>
                  </a:lnTo>
                  <a:lnTo>
                    <a:pt x="552" y="572"/>
                  </a:lnTo>
                  <a:lnTo>
                    <a:pt x="548" y="772"/>
                  </a:lnTo>
                  <a:lnTo>
                    <a:pt x="538" y="976"/>
                  </a:lnTo>
                  <a:lnTo>
                    <a:pt x="524" y="1184"/>
                  </a:lnTo>
                  <a:lnTo>
                    <a:pt x="504" y="1396"/>
                  </a:lnTo>
                  <a:lnTo>
                    <a:pt x="504" y="1396"/>
                  </a:lnTo>
                  <a:lnTo>
                    <a:pt x="480" y="1610"/>
                  </a:lnTo>
                  <a:lnTo>
                    <a:pt x="480" y="1610"/>
                  </a:lnTo>
                  <a:lnTo>
                    <a:pt x="448" y="1826"/>
                  </a:lnTo>
                  <a:lnTo>
                    <a:pt x="412" y="2044"/>
                  </a:lnTo>
                  <a:lnTo>
                    <a:pt x="368" y="2262"/>
                  </a:lnTo>
                  <a:lnTo>
                    <a:pt x="316" y="2480"/>
                  </a:lnTo>
                  <a:lnTo>
                    <a:pt x="316" y="2478"/>
                  </a:lnTo>
                  <a:lnTo>
                    <a:pt x="258" y="2696"/>
                  </a:lnTo>
                  <a:lnTo>
                    <a:pt x="192" y="2912"/>
                  </a:lnTo>
                  <a:lnTo>
                    <a:pt x="156" y="3020"/>
                  </a:lnTo>
                  <a:lnTo>
                    <a:pt x="118" y="3126"/>
                  </a:lnTo>
                  <a:lnTo>
                    <a:pt x="76" y="3232"/>
                  </a:lnTo>
                  <a:lnTo>
                    <a:pt x="34" y="3338"/>
                  </a:lnTo>
                  <a:lnTo>
                    <a:pt x="34" y="3338"/>
                  </a:lnTo>
                  <a:lnTo>
                    <a:pt x="0" y="3416"/>
                  </a:lnTo>
                  <a:lnTo>
                    <a:pt x="6" y="3416"/>
                  </a:lnTo>
                  <a:lnTo>
                    <a:pt x="40" y="3340"/>
                  </a:lnTo>
                  <a:lnTo>
                    <a:pt x="82" y="3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 userDrawn="1"/>
          </p:nvSpPr>
          <p:spPr bwMode="auto">
            <a:xfrm>
              <a:off x="8372475" y="1441450"/>
              <a:ext cx="593725" cy="5416550"/>
            </a:xfrm>
            <a:custGeom>
              <a:avLst/>
              <a:gdLst/>
              <a:ahLst/>
              <a:cxnLst>
                <a:cxn ang="0">
                  <a:pos x="16" y="3384"/>
                </a:cxn>
                <a:cxn ang="0">
                  <a:pos x="56" y="3268"/>
                </a:cxn>
                <a:cxn ang="0">
                  <a:pos x="92" y="3154"/>
                </a:cxn>
                <a:cxn ang="0">
                  <a:pos x="126" y="3038"/>
                </a:cxn>
                <a:cxn ang="0">
                  <a:pos x="158" y="2920"/>
                </a:cxn>
                <a:cxn ang="0">
                  <a:pos x="186" y="2804"/>
                </a:cxn>
                <a:cxn ang="0">
                  <a:pos x="214" y="2686"/>
                </a:cxn>
                <a:cxn ang="0">
                  <a:pos x="238" y="2568"/>
                </a:cxn>
                <a:cxn ang="0">
                  <a:pos x="258" y="2450"/>
                </a:cxn>
                <a:cxn ang="0">
                  <a:pos x="296" y="2214"/>
                </a:cxn>
                <a:cxn ang="0">
                  <a:pos x="326" y="1978"/>
                </a:cxn>
                <a:cxn ang="0">
                  <a:pos x="348" y="1742"/>
                </a:cxn>
                <a:cxn ang="0">
                  <a:pos x="362" y="1510"/>
                </a:cxn>
                <a:cxn ang="0">
                  <a:pos x="372" y="1280"/>
                </a:cxn>
                <a:cxn ang="0">
                  <a:pos x="374" y="1054"/>
                </a:cxn>
                <a:cxn ang="0">
                  <a:pos x="370" y="832"/>
                </a:cxn>
                <a:cxn ang="0">
                  <a:pos x="364" y="616"/>
                </a:cxn>
                <a:cxn ang="0">
                  <a:pos x="352" y="404"/>
                </a:cxn>
                <a:cxn ang="0">
                  <a:pos x="336" y="200"/>
                </a:cxn>
                <a:cxn ang="0">
                  <a:pos x="318" y="4"/>
                </a:cxn>
                <a:cxn ang="0">
                  <a:pos x="318" y="0"/>
                </a:cxn>
                <a:cxn ang="0">
                  <a:pos x="318" y="0"/>
                </a:cxn>
                <a:cxn ang="0">
                  <a:pos x="320" y="88"/>
                </a:cxn>
                <a:cxn ang="0">
                  <a:pos x="330" y="200"/>
                </a:cxn>
                <a:cxn ang="0">
                  <a:pos x="346" y="404"/>
                </a:cxn>
                <a:cxn ang="0">
                  <a:pos x="358" y="616"/>
                </a:cxn>
                <a:cxn ang="0">
                  <a:pos x="364" y="832"/>
                </a:cxn>
                <a:cxn ang="0">
                  <a:pos x="368" y="1054"/>
                </a:cxn>
                <a:cxn ang="0">
                  <a:pos x="368" y="1054"/>
                </a:cxn>
                <a:cxn ang="0">
                  <a:pos x="368" y="1054"/>
                </a:cxn>
                <a:cxn ang="0">
                  <a:pos x="368" y="1054"/>
                </a:cxn>
                <a:cxn ang="0">
                  <a:pos x="368" y="1054"/>
                </a:cxn>
                <a:cxn ang="0">
                  <a:pos x="366" y="1280"/>
                </a:cxn>
                <a:cxn ang="0">
                  <a:pos x="356" y="1510"/>
                </a:cxn>
                <a:cxn ang="0">
                  <a:pos x="342" y="1742"/>
                </a:cxn>
                <a:cxn ang="0">
                  <a:pos x="320" y="1978"/>
                </a:cxn>
                <a:cxn ang="0">
                  <a:pos x="320" y="1978"/>
                </a:cxn>
                <a:cxn ang="0">
                  <a:pos x="292" y="2212"/>
                </a:cxn>
                <a:cxn ang="0">
                  <a:pos x="292" y="2212"/>
                </a:cxn>
                <a:cxn ang="0">
                  <a:pos x="254" y="2448"/>
                </a:cxn>
                <a:cxn ang="0">
                  <a:pos x="232" y="2566"/>
                </a:cxn>
                <a:cxn ang="0">
                  <a:pos x="208" y="2684"/>
                </a:cxn>
                <a:cxn ang="0">
                  <a:pos x="182" y="2802"/>
                </a:cxn>
                <a:cxn ang="0">
                  <a:pos x="152" y="2920"/>
                </a:cxn>
                <a:cxn ang="0">
                  <a:pos x="152" y="2918"/>
                </a:cxn>
                <a:cxn ang="0">
                  <a:pos x="120" y="3036"/>
                </a:cxn>
                <a:cxn ang="0">
                  <a:pos x="88" y="3152"/>
                </a:cxn>
                <a:cxn ang="0">
                  <a:pos x="50" y="3266"/>
                </a:cxn>
                <a:cxn ang="0">
                  <a:pos x="12" y="3382"/>
                </a:cxn>
                <a:cxn ang="0">
                  <a:pos x="0" y="3412"/>
                </a:cxn>
                <a:cxn ang="0">
                  <a:pos x="6" y="3412"/>
                </a:cxn>
                <a:cxn ang="0">
                  <a:pos x="16" y="3384"/>
                </a:cxn>
              </a:cxnLst>
              <a:rect l="0" t="0" r="r" b="b"/>
              <a:pathLst>
                <a:path w="374" h="3412">
                  <a:moveTo>
                    <a:pt x="16" y="3384"/>
                  </a:moveTo>
                  <a:lnTo>
                    <a:pt x="56" y="3268"/>
                  </a:lnTo>
                  <a:lnTo>
                    <a:pt x="92" y="3154"/>
                  </a:lnTo>
                  <a:lnTo>
                    <a:pt x="126" y="3038"/>
                  </a:lnTo>
                  <a:lnTo>
                    <a:pt x="158" y="2920"/>
                  </a:lnTo>
                  <a:lnTo>
                    <a:pt x="186" y="2804"/>
                  </a:lnTo>
                  <a:lnTo>
                    <a:pt x="214" y="2686"/>
                  </a:lnTo>
                  <a:lnTo>
                    <a:pt x="238" y="2568"/>
                  </a:lnTo>
                  <a:lnTo>
                    <a:pt x="258" y="2450"/>
                  </a:lnTo>
                  <a:lnTo>
                    <a:pt x="296" y="2214"/>
                  </a:lnTo>
                  <a:lnTo>
                    <a:pt x="326" y="1978"/>
                  </a:lnTo>
                  <a:lnTo>
                    <a:pt x="348" y="1742"/>
                  </a:lnTo>
                  <a:lnTo>
                    <a:pt x="362" y="1510"/>
                  </a:lnTo>
                  <a:lnTo>
                    <a:pt x="372" y="1280"/>
                  </a:lnTo>
                  <a:lnTo>
                    <a:pt x="374" y="1054"/>
                  </a:lnTo>
                  <a:lnTo>
                    <a:pt x="370" y="832"/>
                  </a:lnTo>
                  <a:lnTo>
                    <a:pt x="364" y="616"/>
                  </a:lnTo>
                  <a:lnTo>
                    <a:pt x="352" y="404"/>
                  </a:lnTo>
                  <a:lnTo>
                    <a:pt x="336" y="200"/>
                  </a:lnTo>
                  <a:lnTo>
                    <a:pt x="318" y="4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0" y="88"/>
                  </a:lnTo>
                  <a:lnTo>
                    <a:pt x="330" y="200"/>
                  </a:lnTo>
                  <a:lnTo>
                    <a:pt x="346" y="404"/>
                  </a:lnTo>
                  <a:lnTo>
                    <a:pt x="358" y="616"/>
                  </a:lnTo>
                  <a:lnTo>
                    <a:pt x="364" y="832"/>
                  </a:lnTo>
                  <a:lnTo>
                    <a:pt x="368" y="1054"/>
                  </a:lnTo>
                  <a:lnTo>
                    <a:pt x="368" y="1054"/>
                  </a:lnTo>
                  <a:lnTo>
                    <a:pt x="368" y="1054"/>
                  </a:lnTo>
                  <a:lnTo>
                    <a:pt x="368" y="1054"/>
                  </a:lnTo>
                  <a:lnTo>
                    <a:pt x="368" y="1054"/>
                  </a:lnTo>
                  <a:lnTo>
                    <a:pt x="366" y="1280"/>
                  </a:lnTo>
                  <a:lnTo>
                    <a:pt x="356" y="1510"/>
                  </a:lnTo>
                  <a:lnTo>
                    <a:pt x="342" y="1742"/>
                  </a:lnTo>
                  <a:lnTo>
                    <a:pt x="320" y="1978"/>
                  </a:lnTo>
                  <a:lnTo>
                    <a:pt x="320" y="1978"/>
                  </a:lnTo>
                  <a:lnTo>
                    <a:pt x="292" y="2212"/>
                  </a:lnTo>
                  <a:lnTo>
                    <a:pt x="292" y="2212"/>
                  </a:lnTo>
                  <a:lnTo>
                    <a:pt x="254" y="2448"/>
                  </a:lnTo>
                  <a:lnTo>
                    <a:pt x="232" y="2566"/>
                  </a:lnTo>
                  <a:lnTo>
                    <a:pt x="208" y="2684"/>
                  </a:lnTo>
                  <a:lnTo>
                    <a:pt x="182" y="2802"/>
                  </a:lnTo>
                  <a:lnTo>
                    <a:pt x="152" y="2920"/>
                  </a:lnTo>
                  <a:lnTo>
                    <a:pt x="152" y="2918"/>
                  </a:lnTo>
                  <a:lnTo>
                    <a:pt x="120" y="3036"/>
                  </a:lnTo>
                  <a:lnTo>
                    <a:pt x="88" y="3152"/>
                  </a:lnTo>
                  <a:lnTo>
                    <a:pt x="50" y="3266"/>
                  </a:lnTo>
                  <a:lnTo>
                    <a:pt x="12" y="3382"/>
                  </a:lnTo>
                  <a:lnTo>
                    <a:pt x="0" y="3412"/>
                  </a:lnTo>
                  <a:lnTo>
                    <a:pt x="6" y="3412"/>
                  </a:lnTo>
                  <a:lnTo>
                    <a:pt x="16" y="33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Date Placeholder 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8AB1E-6D61-4731-9E69-F90076393B59}" type="datetime1">
              <a:rPr lang="en-US" smtClean="0"/>
              <a:pPr/>
              <a:t>4/3/2012</a:t>
            </a:fld>
            <a:endParaRPr lang="en-US"/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1"/>
          </p:nvPr>
        </p:nvSpPr>
        <p:spPr>
          <a:xfrm>
            <a:off x="7924800" y="6317298"/>
            <a:ext cx="381000" cy="212725"/>
          </a:xfrm>
        </p:spPr>
        <p:txBody>
          <a:bodyPr/>
          <a:lstStyle/>
          <a:p>
            <a:fld id="{FAB6DE47-E9D6-4990-98DC-5BD50A4A27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6" name="Footer Placeholder 45"/>
          <p:cNvSpPr>
            <a:spLocks noGrp="1"/>
          </p:cNvSpPr>
          <p:nvPr>
            <p:ph type="ftr" sz="quarter" idx="12"/>
          </p:nvPr>
        </p:nvSpPr>
        <p:spPr>
          <a:xfrm>
            <a:off x="1295400" y="6317298"/>
            <a:ext cx="6553200" cy="212725"/>
          </a:xfrm>
        </p:spPr>
        <p:txBody>
          <a:bodyPr/>
          <a:lstStyle/>
          <a:p>
            <a:endParaRPr lang="en-US"/>
          </a:p>
        </p:txBody>
      </p:sp>
      <p:pic>
        <p:nvPicPr>
          <p:cNvPr id="22" name="Immagine 3" descr="S:\Commesse\455 01932 - EBRD-UNIDO\4.0  Doc Progettuale\4.6 Elaborati tecnici\4.6.1 Commesse non di progettazione\Graphics and pictures\Logos\Logo Only.jpg"/>
          <p:cNvPicPr/>
          <p:nvPr userDrawn="1"/>
        </p:nvPicPr>
        <p:blipFill>
          <a:blip r:embed="rId2" cstate="print"/>
          <a:srcRect l="7526" t="8889" r="6808" b="9278"/>
          <a:stretch>
            <a:fillRect/>
          </a:stretch>
        </p:blipFill>
        <p:spPr bwMode="auto">
          <a:xfrm>
            <a:off x="8388424" y="6237312"/>
            <a:ext cx="540000" cy="46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Arch,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/>
          </p:cNvSpPr>
          <p:nvPr userDrawn="1"/>
        </p:nvSpPr>
        <p:spPr bwMode="auto">
          <a:xfrm rot="16200000">
            <a:off x="-1926187" y="1926160"/>
            <a:ext cx="6858000" cy="3005679"/>
          </a:xfrm>
          <a:custGeom>
            <a:avLst/>
            <a:gdLst>
              <a:gd name="connsiteX0" fmla="*/ 0 w 10000"/>
              <a:gd name="connsiteY0" fmla="*/ 10286 h 20286"/>
              <a:gd name="connsiteX1" fmla="*/ 0 w 10000"/>
              <a:gd name="connsiteY1" fmla="*/ 20286 h 20286"/>
              <a:gd name="connsiteX2" fmla="*/ 5000 w 10000"/>
              <a:gd name="connsiteY2" fmla="*/ 17562 h 20286"/>
              <a:gd name="connsiteX3" fmla="*/ 10000 w 10000"/>
              <a:gd name="connsiteY3" fmla="*/ 20286 h 20286"/>
              <a:gd name="connsiteX4" fmla="*/ 10000 w 10000"/>
              <a:gd name="connsiteY4" fmla="*/ 10286 h 20286"/>
              <a:gd name="connsiteX5" fmla="*/ 0 w 10000"/>
              <a:gd name="connsiteY5" fmla="*/ 0 h 20286"/>
              <a:gd name="connsiteX6" fmla="*/ 0 w 10000"/>
              <a:gd name="connsiteY6" fmla="*/ 10286 h 20286"/>
              <a:gd name="connsiteX0" fmla="*/ 0 w 10000"/>
              <a:gd name="connsiteY0" fmla="*/ 10286 h 20286"/>
              <a:gd name="connsiteX1" fmla="*/ 0 w 10000"/>
              <a:gd name="connsiteY1" fmla="*/ 20286 h 20286"/>
              <a:gd name="connsiteX2" fmla="*/ 5000 w 10000"/>
              <a:gd name="connsiteY2" fmla="*/ 17562 h 20286"/>
              <a:gd name="connsiteX3" fmla="*/ 10000 w 10000"/>
              <a:gd name="connsiteY3" fmla="*/ 20286 h 20286"/>
              <a:gd name="connsiteX4" fmla="*/ 10000 w 10000"/>
              <a:gd name="connsiteY4" fmla="*/ 10286 h 20286"/>
              <a:gd name="connsiteX5" fmla="*/ 10000 w 10000"/>
              <a:gd name="connsiteY5" fmla="*/ 0 h 20286"/>
              <a:gd name="connsiteX6" fmla="*/ 0 w 10000"/>
              <a:gd name="connsiteY6" fmla="*/ 0 h 20286"/>
              <a:gd name="connsiteX7" fmla="*/ 0 w 10000"/>
              <a:gd name="connsiteY7" fmla="*/ 10286 h 20286"/>
              <a:gd name="connsiteX0" fmla="*/ 0 w 10000"/>
              <a:gd name="connsiteY0" fmla="*/ 10286 h 20286"/>
              <a:gd name="connsiteX1" fmla="*/ 0 w 10000"/>
              <a:gd name="connsiteY1" fmla="*/ 20286 h 20286"/>
              <a:gd name="connsiteX2" fmla="*/ 5000 w 10000"/>
              <a:gd name="connsiteY2" fmla="*/ 17562 h 20286"/>
              <a:gd name="connsiteX3" fmla="*/ 10000 w 10000"/>
              <a:gd name="connsiteY3" fmla="*/ 20286 h 20286"/>
              <a:gd name="connsiteX4" fmla="*/ 10000 w 10000"/>
              <a:gd name="connsiteY4" fmla="*/ 0 h 20286"/>
              <a:gd name="connsiteX5" fmla="*/ 0 w 10000"/>
              <a:gd name="connsiteY5" fmla="*/ 0 h 20286"/>
              <a:gd name="connsiteX6" fmla="*/ 0 w 10000"/>
              <a:gd name="connsiteY6" fmla="*/ 10286 h 20286"/>
              <a:gd name="connsiteX0" fmla="*/ 0 w 10000"/>
              <a:gd name="connsiteY0" fmla="*/ 10286 h 20286"/>
              <a:gd name="connsiteX1" fmla="*/ 0 w 10000"/>
              <a:gd name="connsiteY1" fmla="*/ 20286 h 20286"/>
              <a:gd name="connsiteX2" fmla="*/ 5000 w 10000"/>
              <a:gd name="connsiteY2" fmla="*/ 17562 h 20286"/>
              <a:gd name="connsiteX3" fmla="*/ 10000 w 10000"/>
              <a:gd name="connsiteY3" fmla="*/ 20286 h 20286"/>
              <a:gd name="connsiteX4" fmla="*/ 10000 w 10000"/>
              <a:gd name="connsiteY4" fmla="*/ 0 h 20286"/>
              <a:gd name="connsiteX5" fmla="*/ 0 w 10000"/>
              <a:gd name="connsiteY5" fmla="*/ 0 h 20286"/>
              <a:gd name="connsiteX6" fmla="*/ 0 w 10000"/>
              <a:gd name="connsiteY6" fmla="*/ 10286 h 20286"/>
              <a:gd name="connsiteX0" fmla="*/ 0 w 10000"/>
              <a:gd name="connsiteY0" fmla="*/ 0 h 20286"/>
              <a:gd name="connsiteX1" fmla="*/ 0 w 10000"/>
              <a:gd name="connsiteY1" fmla="*/ 20286 h 20286"/>
              <a:gd name="connsiteX2" fmla="*/ 5000 w 10000"/>
              <a:gd name="connsiteY2" fmla="*/ 17562 h 20286"/>
              <a:gd name="connsiteX3" fmla="*/ 10000 w 10000"/>
              <a:gd name="connsiteY3" fmla="*/ 20286 h 20286"/>
              <a:gd name="connsiteX4" fmla="*/ 10000 w 10000"/>
              <a:gd name="connsiteY4" fmla="*/ 0 h 20286"/>
              <a:gd name="connsiteX5" fmla="*/ 0 w 10000"/>
              <a:gd name="connsiteY5" fmla="*/ 0 h 2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20286">
                <a:moveTo>
                  <a:pt x="0" y="0"/>
                </a:moveTo>
                <a:lnTo>
                  <a:pt x="0" y="20286"/>
                </a:lnTo>
                <a:cubicBezTo>
                  <a:pt x="1504" y="18542"/>
                  <a:pt x="3202" y="17562"/>
                  <a:pt x="5000" y="17562"/>
                </a:cubicBezTo>
                <a:cubicBezTo>
                  <a:pt x="6805" y="17562"/>
                  <a:pt x="8503" y="18542"/>
                  <a:pt x="10000" y="20286"/>
                </a:cubicBezTo>
                <a:lnTo>
                  <a:pt x="10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3A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4" name="Freeform 22"/>
          <p:cNvSpPr>
            <a:spLocks/>
          </p:cNvSpPr>
          <p:nvPr userDrawn="1"/>
        </p:nvSpPr>
        <p:spPr bwMode="auto">
          <a:xfrm flipH="1" flipV="1">
            <a:off x="2590800" y="0"/>
            <a:ext cx="592138" cy="6861175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186" y="1078"/>
              </a:cxn>
              <a:cxn ang="0">
                <a:pos x="58" y="2155"/>
              </a:cxn>
              <a:cxn ang="0">
                <a:pos x="23" y="2155"/>
              </a:cxn>
              <a:cxn ang="0">
                <a:pos x="172" y="1113"/>
              </a:cxn>
              <a:cxn ang="0">
                <a:pos x="0" y="0"/>
              </a:cxn>
              <a:cxn ang="0">
                <a:pos x="58" y="0"/>
              </a:cxn>
            </a:cxnLst>
            <a:rect l="0" t="0" r="r" b="b"/>
            <a:pathLst>
              <a:path w="186" h="2155">
                <a:moveTo>
                  <a:pt x="58" y="0"/>
                </a:moveTo>
                <a:cubicBezTo>
                  <a:pt x="140" y="324"/>
                  <a:pt x="186" y="690"/>
                  <a:pt x="186" y="1078"/>
                </a:cubicBezTo>
                <a:cubicBezTo>
                  <a:pt x="186" y="1465"/>
                  <a:pt x="140" y="1832"/>
                  <a:pt x="58" y="2155"/>
                </a:cubicBezTo>
                <a:cubicBezTo>
                  <a:pt x="23" y="2155"/>
                  <a:pt x="23" y="2155"/>
                  <a:pt x="23" y="2155"/>
                </a:cubicBezTo>
                <a:cubicBezTo>
                  <a:pt x="118" y="1847"/>
                  <a:pt x="172" y="1491"/>
                  <a:pt x="172" y="1113"/>
                </a:cubicBezTo>
                <a:cubicBezTo>
                  <a:pt x="172" y="705"/>
                  <a:pt x="109" y="325"/>
                  <a:pt x="0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D01A1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304800" y="228600"/>
            <a:ext cx="2286000" cy="6324600"/>
          </a:xfrm>
        </p:spPr>
        <p:txBody>
          <a:bodyPr anchor="t" anchorCtr="0"/>
          <a:lstStyle>
            <a:lvl1pPr>
              <a:defRPr sz="2800" b="0" cap="none" spc="0">
                <a:ln w="635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Vertical Arch, Title Only 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3124200" y="6317298"/>
            <a:ext cx="762000" cy="2127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B8C30-6E15-46C0-9D28-62733DB95078}" type="datetime1">
              <a:rPr lang="en-US" smtClean="0"/>
              <a:pPr/>
              <a:t>4/3/2012</a:t>
            </a:fld>
            <a:endParaRPr lang="en-US"/>
          </a:p>
        </p:txBody>
      </p:sp>
      <p:sp>
        <p:nvSpPr>
          <p:cNvPr id="48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3962400" y="6317298"/>
            <a:ext cx="3886200" cy="2127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9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7924800" y="6317298"/>
            <a:ext cx="381000" cy="2127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6DE47-E9D6-4990-98DC-5BD50A4A27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44000" y="0"/>
            <a:ext cx="2743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itchFamily="34" charset="0"/>
              <a:buChar char="•"/>
            </a:pPr>
            <a:r>
              <a:rPr lang="en-US" sz="1200" smtClean="0"/>
              <a:t>Use this layout as a secondary option for square and vertical oriented imagery such as: </a:t>
            </a:r>
          </a:p>
          <a:p>
            <a:pPr marL="628650" lvl="2" indent="-171450">
              <a:buFont typeface="Arial" pitchFamily="34" charset="0"/>
              <a:buChar char="•"/>
            </a:pPr>
            <a:r>
              <a:rPr lang="en-US" sz="1200" smtClean="0"/>
              <a:t>Organizational Charts </a:t>
            </a:r>
          </a:p>
          <a:p>
            <a:pPr marL="628650" lvl="2" indent="-171450">
              <a:buFont typeface="Arial" pitchFamily="34" charset="0"/>
              <a:buChar char="•"/>
            </a:pPr>
            <a:r>
              <a:rPr lang="en-US" sz="1200" smtClean="0"/>
              <a:t>Flow Charts </a:t>
            </a:r>
          </a:p>
          <a:p>
            <a:pPr marL="628650" lvl="2" indent="-171450">
              <a:buFont typeface="Arial" pitchFamily="34" charset="0"/>
              <a:buChar char="•"/>
            </a:pPr>
            <a:r>
              <a:rPr lang="en-US" sz="1200" smtClean="0"/>
              <a:t>Maps</a:t>
            </a:r>
          </a:p>
          <a:p>
            <a:pPr marL="628650" lvl="2" indent="-171450">
              <a:buFont typeface="Arial" pitchFamily="34" charset="0"/>
              <a:buChar char="•"/>
            </a:pPr>
            <a:r>
              <a:rPr lang="en-US" sz="1200" smtClean="0"/>
              <a:t>Detailed Schematics or Renderings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smtClean="0"/>
              <a:t>DO NOT use this layout as the default layout—the Horizontal Arch, Title and Content layout is intended as the default layout</a:t>
            </a:r>
            <a:endParaRPr lang="en-US" sz="1200"/>
          </a:p>
        </p:txBody>
      </p:sp>
      <p:pic>
        <p:nvPicPr>
          <p:cNvPr id="13" name="Immagine 3" descr="S:\Commesse\455 01932 - EBRD-UNIDO\4.0  Doc Progettuale\4.6 Elaborati tecnici\4.6.1 Commesse non di progettazione\Graphics and pictures\Logos\Logo Only.jpg"/>
          <p:cNvPicPr/>
          <p:nvPr userDrawn="1"/>
        </p:nvPicPr>
        <p:blipFill>
          <a:blip r:embed="rId2" cstate="print"/>
          <a:srcRect l="7526" t="8889" r="6808" b="9278"/>
          <a:stretch>
            <a:fillRect/>
          </a:stretch>
        </p:blipFill>
        <p:spPr bwMode="auto">
          <a:xfrm>
            <a:off x="8388424" y="6237312"/>
            <a:ext cx="540000" cy="46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2524125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0" cap="none" spc="0">
                <a:ln w="635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en-US" dirty="0" smtClean="0"/>
              <a:t>Section Divider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023938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317298"/>
            <a:ext cx="762000" cy="2127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98BD0-9BD3-4120-BB6A-6BD57B6DAF45}" type="datetime1">
              <a:rPr lang="en-US" smtClean="0"/>
              <a:pPr/>
              <a:t>4/3/2012</a:t>
            </a:fld>
            <a:endParaRPr lang="en-US"/>
          </a:p>
        </p:txBody>
      </p:sp>
      <p:sp>
        <p:nvSpPr>
          <p:cNvPr id="3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0" y="6317298"/>
            <a:ext cx="6324600" cy="2127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4800" y="6317298"/>
            <a:ext cx="381000" cy="2127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6DE47-E9D6-4990-98DC-5BD50A4A277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Immagine 3" descr="S:\Commesse\455 01932 - EBRD-UNIDO\4.0  Doc Progettuale\4.6 Elaborati tecnici\4.6.1 Commesse non di progettazione\Graphics and pictures\Logos\Logo Only.jpg"/>
          <p:cNvPicPr/>
          <p:nvPr userDrawn="1"/>
        </p:nvPicPr>
        <p:blipFill>
          <a:blip r:embed="rId2" cstate="print"/>
          <a:srcRect l="7526" t="8889" r="6808" b="9278"/>
          <a:stretch>
            <a:fillRect/>
          </a:stretch>
        </p:blipFill>
        <p:spPr bwMode="auto">
          <a:xfrm>
            <a:off x="8388424" y="6237312"/>
            <a:ext cx="540000" cy="46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raditional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n w="6350" cmpd="sng">
                  <a:solidFill>
                    <a:srgbClr val="FFFFFF"/>
                  </a:solidFill>
                  <a:prstDash val="solid"/>
                </a:ln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191000" cy="4114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057400"/>
            <a:ext cx="4191000" cy="4114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375A3-A818-47C0-B843-9054A3D4DE9D}" type="datetime1">
              <a:rPr lang="en-US" smtClean="0"/>
              <a:pPr/>
              <a:t>4/3/2012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95400" y="6317298"/>
            <a:ext cx="6553200" cy="2127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24800" y="6317298"/>
            <a:ext cx="381000" cy="212725"/>
          </a:xfrm>
        </p:spPr>
        <p:txBody>
          <a:bodyPr/>
          <a:lstStyle/>
          <a:p>
            <a:fld id="{FAB6DE47-E9D6-4990-98DC-5BD50A4A27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ingle High Impact Image,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81000"/>
            <a:ext cx="8229600" cy="2286000"/>
          </a:xfrm>
          <a:ln>
            <a:noFill/>
          </a:ln>
        </p:spPr>
        <p:txBody>
          <a:bodyPr anchor="t" anchorCtr="0"/>
          <a:lstStyle>
            <a:lvl1pPr>
              <a:defRPr b="0" cap="none" spc="0">
                <a:ln w="6350">
                  <a:solidFill>
                    <a:schemeClr val="accent1"/>
                  </a:solidFill>
                </a:ln>
                <a:solidFill>
                  <a:schemeClr val="accent1"/>
                </a:solidFill>
                <a:effectLst/>
                <a:latin typeface="Arial Black" pitchFamily="34" charset="0"/>
              </a:defRPr>
            </a:lvl1pPr>
          </a:lstStyle>
          <a:p>
            <a:r>
              <a:rPr lang="en-US" dirty="0" smtClean="0"/>
              <a:t>Single High Impact Image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144000" y="0"/>
            <a:ext cx="2743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itchFamily="34" charset="0"/>
              <a:buChar char="•"/>
            </a:pPr>
            <a:r>
              <a:rPr lang="en-US" sz="1200" smtClean="0"/>
              <a:t>Use this layout as a secondary option for a single high</a:t>
            </a:r>
            <a:r>
              <a:rPr lang="en-US" sz="1200" baseline="0" smtClean="0"/>
              <a:t> </a:t>
            </a:r>
            <a:r>
              <a:rPr lang="en-US" sz="1200" smtClean="0"/>
              <a:t>impact image such as: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smtClean="0"/>
              <a:t>Emotion evoking photo</a:t>
            </a:r>
            <a:r>
              <a:rPr lang="en-US" sz="1200" baseline="0" smtClean="0"/>
              <a:t>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baseline="0" smtClean="0"/>
              <a:t>Key technical photo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baseline="0" smtClean="0"/>
              <a:t>Any image used full bleed must be high resolution</a:t>
            </a:r>
            <a:endParaRPr lang="en-US" sz="1200" smtClean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smtClean="0"/>
              <a:t>DO NOT use this layout as the default layout—the Horizontal Arch, Title and Content layout is intended as the default layout</a:t>
            </a:r>
            <a:endParaRPr lang="en-US" sz="1200"/>
          </a:p>
        </p:txBody>
      </p:sp>
      <p:pic>
        <p:nvPicPr>
          <p:cNvPr id="4" name="Immagine 3" descr="S:\Commesse\455 01932 - EBRD-UNIDO\4.0  Doc Progettuale\4.6 Elaborati tecnici\4.6.1 Commesse non di progettazione\Graphics and pictures\Logos\Logo Only.jpg"/>
          <p:cNvPicPr/>
          <p:nvPr userDrawn="1"/>
        </p:nvPicPr>
        <p:blipFill>
          <a:blip r:embed="rId2" cstate="print"/>
          <a:srcRect l="7526" t="8889" r="6808" b="9278"/>
          <a:stretch>
            <a:fillRect/>
          </a:stretch>
        </p:blipFill>
        <p:spPr bwMode="auto">
          <a:xfrm>
            <a:off x="8388424" y="6237312"/>
            <a:ext cx="540000" cy="46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3" descr="S:\Commesse\455 01932 - EBRD-UNIDO\4.0  Doc Progettuale\4.6 Elaborati tecnici\4.6.1 Commesse non di progettazione\Graphics and pictures\Logos\Logo Only.jpg"/>
          <p:cNvPicPr/>
          <p:nvPr userDrawn="1"/>
        </p:nvPicPr>
        <p:blipFill>
          <a:blip r:embed="rId2" cstate="print"/>
          <a:srcRect l="7526" t="8889" r="6808" b="9278"/>
          <a:stretch>
            <a:fillRect/>
          </a:stretch>
        </p:blipFill>
        <p:spPr bwMode="auto">
          <a:xfrm>
            <a:off x="8424488" y="6279164"/>
            <a:ext cx="540000" cy="46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477838"/>
            <a:ext cx="5362575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514350" y="1447800"/>
            <a:ext cx="4076700" cy="5105400"/>
          </a:xfr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43450" y="1447800"/>
            <a:ext cx="40767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Freeform 6"/>
          <p:cNvSpPr>
            <a:spLocks/>
          </p:cNvSpPr>
          <p:nvPr/>
        </p:nvSpPr>
        <p:spPr bwMode="auto">
          <a:xfrm>
            <a:off x="0" y="-30"/>
            <a:ext cx="9144000" cy="1746966"/>
          </a:xfrm>
          <a:custGeom>
            <a:avLst/>
            <a:gdLst>
              <a:gd name="connsiteX0" fmla="*/ 0 w 10000"/>
              <a:gd name="connsiteY0" fmla="*/ 1157 h 10000"/>
              <a:gd name="connsiteX1" fmla="*/ 0 w 10000"/>
              <a:gd name="connsiteY1" fmla="*/ 10000 h 10000"/>
              <a:gd name="connsiteX2" fmla="*/ 5000 w 10000"/>
              <a:gd name="connsiteY2" fmla="*/ 7276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5" fmla="*/ 0 w 10000"/>
              <a:gd name="connsiteY5" fmla="*/ 1157 h 10000"/>
              <a:gd name="connsiteX0" fmla="*/ 0 w 10000"/>
              <a:gd name="connsiteY0" fmla="*/ 0 h 8843"/>
              <a:gd name="connsiteX1" fmla="*/ 0 w 10000"/>
              <a:gd name="connsiteY1" fmla="*/ 8843 h 8843"/>
              <a:gd name="connsiteX2" fmla="*/ 5000 w 10000"/>
              <a:gd name="connsiteY2" fmla="*/ 6119 h 8843"/>
              <a:gd name="connsiteX3" fmla="*/ 10000 w 10000"/>
              <a:gd name="connsiteY3" fmla="*/ 8843 h 8843"/>
              <a:gd name="connsiteX4" fmla="*/ 10000 w 10000"/>
              <a:gd name="connsiteY4" fmla="*/ 0 h 8843"/>
              <a:gd name="connsiteX5" fmla="*/ 0 w 10000"/>
              <a:gd name="connsiteY5" fmla="*/ 0 h 8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8843">
                <a:moveTo>
                  <a:pt x="0" y="0"/>
                </a:moveTo>
                <a:lnTo>
                  <a:pt x="0" y="8843"/>
                </a:lnTo>
                <a:cubicBezTo>
                  <a:pt x="1504" y="7099"/>
                  <a:pt x="3202" y="6119"/>
                  <a:pt x="5000" y="6119"/>
                </a:cubicBezTo>
                <a:cubicBezTo>
                  <a:pt x="6805" y="6119"/>
                  <a:pt x="8503" y="7099"/>
                  <a:pt x="10000" y="8843"/>
                </a:cubicBezTo>
                <a:lnTo>
                  <a:pt x="10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3060A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5" name="Freeform 21"/>
          <p:cNvSpPr>
            <a:spLocks/>
          </p:cNvSpPr>
          <p:nvPr/>
        </p:nvSpPr>
        <p:spPr bwMode="auto">
          <a:xfrm>
            <a:off x="3181" y="1192212"/>
            <a:ext cx="9143200" cy="788988"/>
          </a:xfrm>
          <a:custGeom>
            <a:avLst/>
            <a:gdLst/>
            <a:ahLst/>
            <a:cxnLst>
              <a:cxn ang="0">
                <a:pos x="2880" y="171"/>
              </a:cxn>
              <a:cxn ang="0">
                <a:pos x="1440" y="0"/>
              </a:cxn>
              <a:cxn ang="0">
                <a:pos x="0" y="171"/>
              </a:cxn>
              <a:cxn ang="0">
                <a:pos x="0" y="219"/>
              </a:cxn>
              <a:cxn ang="0">
                <a:pos x="1393" y="19"/>
              </a:cxn>
              <a:cxn ang="0">
                <a:pos x="2880" y="249"/>
              </a:cxn>
              <a:cxn ang="0">
                <a:pos x="2880" y="171"/>
              </a:cxn>
            </a:cxnLst>
            <a:rect l="0" t="0" r="r" b="b"/>
            <a:pathLst>
              <a:path w="2880" h="249">
                <a:moveTo>
                  <a:pt x="2880" y="171"/>
                </a:moveTo>
                <a:cubicBezTo>
                  <a:pt x="2448" y="62"/>
                  <a:pt x="1959" y="0"/>
                  <a:pt x="1440" y="0"/>
                </a:cubicBezTo>
                <a:cubicBezTo>
                  <a:pt x="922" y="0"/>
                  <a:pt x="433" y="62"/>
                  <a:pt x="0" y="171"/>
                </a:cubicBezTo>
                <a:cubicBezTo>
                  <a:pt x="0" y="219"/>
                  <a:pt x="0" y="219"/>
                  <a:pt x="0" y="219"/>
                </a:cubicBezTo>
                <a:cubicBezTo>
                  <a:pt x="413" y="91"/>
                  <a:pt x="888" y="19"/>
                  <a:pt x="1393" y="19"/>
                </a:cubicBezTo>
                <a:cubicBezTo>
                  <a:pt x="1938" y="19"/>
                  <a:pt x="2447" y="103"/>
                  <a:pt x="2880" y="249"/>
                </a:cubicBezTo>
                <a:lnTo>
                  <a:pt x="2880" y="171"/>
                </a:lnTo>
                <a:close/>
              </a:path>
            </a:pathLst>
          </a:custGeom>
          <a:solidFill>
            <a:srgbClr val="D01A1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458200" cy="11890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458200" cy="4114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7298"/>
            <a:ext cx="762000" cy="2127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6A028-5415-400A-84E6-07DBB9B2977C}" type="datetime1">
              <a:rPr lang="en-US" smtClean="0"/>
              <a:pPr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317298"/>
            <a:ext cx="6553200" cy="2127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4800" y="6317298"/>
            <a:ext cx="381000" cy="2127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6DE47-E9D6-4990-98DC-5BD50A4A277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Immagine 3" descr="S:\Commesse\455 01932 - EBRD-UNIDO\4.0  Doc Progettuale\4.6 Elaborati tecnici\4.6.1 Commesse non di progettazione\Graphics and pictures\Logos\Logo Only.jpg"/>
          <p:cNvPicPr/>
          <p:nvPr userDrawn="1"/>
        </p:nvPicPr>
        <p:blipFill>
          <a:blip r:embed="rId11" cstate="print"/>
          <a:srcRect l="7526" t="8889" r="6808" b="9278"/>
          <a:stretch>
            <a:fillRect/>
          </a:stretch>
        </p:blipFill>
        <p:spPr bwMode="auto">
          <a:xfrm>
            <a:off x="8388424" y="6237312"/>
            <a:ext cx="540000" cy="46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6" r:id="rId4"/>
    <p:sldLayoutId id="2147483651" r:id="rId5"/>
    <p:sldLayoutId id="2147483652" r:id="rId6"/>
    <p:sldLayoutId id="2147483654" r:id="rId7"/>
    <p:sldLayoutId id="2147483655" r:id="rId8"/>
    <p:sldLayoutId id="2147483660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0" kern="1200" cap="none" spc="0">
          <a:ln w="635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33363" indent="-233363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zweeringa@yahoo.com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Vbekker@icfi.com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268760"/>
            <a:ext cx="6624736" cy="2952328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Презентация программы и Систем Энергоменеджмента </a:t>
            </a:r>
            <a:r>
              <a:rPr lang="en-US" sz="44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>Альберт Звиринг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Руководитель проекта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1800" dirty="0" smtClean="0"/>
              <a:t>апрель</a:t>
            </a:r>
            <a:r>
              <a:rPr lang="en-US" sz="1800" dirty="0" smtClean="0"/>
              <a:t> 2012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120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4" name="Picture 2" descr="C:\Users\Albertus\Desktop\824_bigstock_Production_Of_The_Steel_Sheet__4945325 cop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3861048"/>
            <a:ext cx="3054687" cy="20882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7984" y="4653136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C00000"/>
                </a:solidFill>
              </a:rPr>
              <a:t>www.rieep.ru</a:t>
            </a:r>
            <a:endParaRPr lang="en-GB" sz="3200" b="1" dirty="0">
              <a:solidFill>
                <a:srgbClr val="C00000"/>
              </a:solidFill>
            </a:endParaRPr>
          </a:p>
        </p:txBody>
      </p:sp>
      <p:pic>
        <p:nvPicPr>
          <p:cNvPr id="7" name="Immagine 2"/>
          <p:cNvPicPr/>
          <p:nvPr/>
        </p:nvPicPr>
        <p:blipFill>
          <a:blip r:embed="rId4" cstate="print"/>
          <a:srcRect l="6442" t="26905" r="3442" b="55198"/>
          <a:stretch>
            <a:fillRect/>
          </a:stretch>
        </p:blipFill>
        <p:spPr bwMode="auto">
          <a:xfrm>
            <a:off x="539552" y="188640"/>
            <a:ext cx="633670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 txBox="1">
            <a:spLocks/>
          </p:cNvSpPr>
          <p:nvPr/>
        </p:nvSpPr>
        <p:spPr>
          <a:xfrm>
            <a:off x="611560" y="2276872"/>
            <a:ext cx="8136904" cy="3600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5400" dirty="0" smtClean="0">
                <a:solidFill>
                  <a:schemeClr val="bg1"/>
                </a:solidFill>
              </a:rPr>
              <a:t>Услуги программы</a:t>
            </a:r>
            <a:endParaRPr lang="en-US" sz="54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66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66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AB6DE47-E9D6-4990-98DC-5BD50A4A2778}" type="slidenum">
              <a:rPr lang="en-US" smtClean="0">
                <a:solidFill>
                  <a:schemeClr val="bg1"/>
                </a:solidFill>
              </a:rPr>
              <a:pPr/>
              <a:t>10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>
            <a:normAutofit/>
          </a:bodyPr>
          <a:lstStyle/>
          <a:p>
            <a:r>
              <a:rPr lang="ru-RU" dirty="0" smtClean="0"/>
              <a:t>Улучшение существующей СЭМ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968552"/>
          </a:xfrm>
        </p:spPr>
        <p:txBody>
          <a:bodyPr>
            <a:noAutofit/>
          </a:bodyPr>
          <a:lstStyle/>
          <a:p>
            <a:pPr marL="365125" indent="-334963"/>
            <a:r>
              <a:rPr lang="ru-RU" sz="2400" dirty="0" smtClean="0"/>
              <a:t>Оценка СЭМ на предприятии</a:t>
            </a:r>
            <a:r>
              <a:rPr lang="en-US" sz="2400" dirty="0" smtClean="0"/>
              <a:t>;</a:t>
            </a:r>
          </a:p>
          <a:p>
            <a:pPr marL="365125" indent="-334963"/>
            <a:r>
              <a:rPr lang="ru-RU" sz="2400" dirty="0" smtClean="0"/>
              <a:t>Технико-экономическое обоснование системы ведения учета в энергетике и информационной системы СЭМ, включая программное и аппаратное обеспечение</a:t>
            </a:r>
            <a:r>
              <a:rPr lang="en-US" sz="2400" dirty="0" smtClean="0"/>
              <a:t>;</a:t>
            </a:r>
          </a:p>
          <a:p>
            <a:pPr marL="365125" indent="-334963"/>
            <a:r>
              <a:rPr lang="ru-RU" sz="2400" dirty="0" smtClean="0"/>
              <a:t>Изучение возможностей автоматизации процессов и контроля над ними</a:t>
            </a:r>
            <a:r>
              <a:rPr lang="en-US" sz="2400" dirty="0" smtClean="0"/>
              <a:t>;</a:t>
            </a:r>
          </a:p>
          <a:p>
            <a:pPr marL="365125" indent="-334963"/>
            <a:r>
              <a:rPr lang="ru-RU" sz="2400" dirty="0" smtClean="0"/>
              <a:t>Исследование </a:t>
            </a:r>
            <a:r>
              <a:rPr lang="ru-RU" sz="2400" dirty="0" err="1" smtClean="0"/>
              <a:t>бенчмаркинга</a:t>
            </a:r>
            <a:r>
              <a:rPr lang="ru-RU" sz="2400" dirty="0" smtClean="0"/>
              <a:t> (внутреннего/внешнего)</a:t>
            </a:r>
            <a:r>
              <a:rPr lang="en-US" sz="2400" dirty="0" smtClean="0"/>
              <a:t>;</a:t>
            </a:r>
          </a:p>
          <a:p>
            <a:pPr marL="365125" indent="-334963"/>
            <a:r>
              <a:rPr lang="ru-RU" sz="2400" dirty="0" smtClean="0"/>
              <a:t>Измерение, мониторинг и установка показателей;</a:t>
            </a:r>
          </a:p>
          <a:p>
            <a:pPr marL="365125" indent="-334963"/>
            <a:r>
              <a:rPr lang="ru-RU" sz="2400" dirty="0" smtClean="0"/>
              <a:t>Анализ расхождений в части требований и технологический план мероприятий на пути к сертификации</a:t>
            </a:r>
            <a:r>
              <a:rPr lang="en-GB" sz="2400" dirty="0" smtClean="0"/>
              <a:t> ISO 50001</a:t>
            </a:r>
            <a:r>
              <a:rPr lang="en-US" sz="2400" dirty="0" smtClean="0"/>
              <a:t>;</a:t>
            </a:r>
          </a:p>
          <a:p>
            <a:pPr marL="365125" indent="-334963"/>
            <a:endParaRPr lang="en-US" sz="2400" dirty="0" smtClean="0"/>
          </a:p>
          <a:p>
            <a:pPr marL="365125" indent="-334963"/>
            <a:endParaRPr lang="en-US" sz="24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Истории успеха СЭМ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675"/>
            <a:ext cx="8458200" cy="432117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Компании, которые применяли систему </a:t>
            </a:r>
            <a:r>
              <a:rPr lang="ru-RU" sz="2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энергоменеджмента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улучшения показателя энергоемкости:</a:t>
            </a:r>
            <a:endParaRPr lang="en-GB" sz="2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en-GB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Dow Chemical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достигла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22%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объема улучшений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(US$ 4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млрд. Экономии) в период с 1994 по 2005 год, и теперь еще планирует достичь еще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25%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период 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2005-2015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United Technologies Corp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сократили объем выбросов глобальных парниковых газов на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46%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на доллар дохода в период с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2001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2006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Ю и теперь еще хочет сократить на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12%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в период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2006-2010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Toyota’s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Североамериканская </a:t>
            </a:r>
            <a:r>
              <a:rPr 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энергоуправляющая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организация сократила объем энергопотребления на единицу на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23%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2002;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 1990 усилия компании в результате принесли экономии в сумме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US$ 9.2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миллионов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DAC94E-7156-4E97-B72F-AF99AD2E6FD0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успешной реализации в России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700808"/>
            <a:ext cx="8458200" cy="303468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Практические результаты управления энергоресурсами приведены ниже на примере металлургической компании НЛМК</a:t>
            </a:r>
            <a:r>
              <a:rPr lang="en-GB" sz="1800" dirty="0" smtClean="0"/>
              <a:t>.</a:t>
            </a:r>
          </a:p>
          <a:p>
            <a:r>
              <a:rPr lang="ru-RU" sz="1800" dirty="0" smtClean="0"/>
              <a:t>Программа модернизации повысила производительность и снизила энергоемкость производства. </a:t>
            </a:r>
          </a:p>
          <a:p>
            <a:r>
              <a:rPr lang="ru-RU" sz="1800" dirty="0" smtClean="0"/>
              <a:t>С 1999 года реализовано 33 крупных </a:t>
            </a:r>
            <a:r>
              <a:rPr lang="ru-RU" sz="1800" dirty="0" err="1" smtClean="0"/>
              <a:t>энергоэффективных</a:t>
            </a:r>
            <a:r>
              <a:rPr lang="ru-RU" sz="1800" dirty="0" smtClean="0"/>
              <a:t> проектов и более 1200 малозатратных мероприятий</a:t>
            </a:r>
            <a:endParaRPr lang="en-GB" sz="1800" dirty="0" smtClean="0"/>
          </a:p>
          <a:p>
            <a:r>
              <a:rPr lang="ru-RU" sz="1800" dirty="0" smtClean="0"/>
              <a:t>В настоящее время НЛМК готовится к сертификации по стандарту </a:t>
            </a:r>
            <a:r>
              <a:rPr lang="en-GB" sz="1800" dirty="0" smtClean="0"/>
              <a:t>ISO 50001. </a:t>
            </a:r>
            <a:r>
              <a:rPr lang="ru-RU" sz="1800" dirty="0" smtClean="0"/>
              <a:t>В рамках ПЭРП был проведен анализ пробелов для сертификации </a:t>
            </a:r>
            <a:r>
              <a:rPr lang="nl-NL" sz="1800" dirty="0" smtClean="0"/>
              <a:t>ISO 50001</a:t>
            </a:r>
            <a:endParaRPr lang="en-GB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5" name="Group 5"/>
          <p:cNvGrpSpPr/>
          <p:nvPr/>
        </p:nvGrpSpPr>
        <p:grpSpPr>
          <a:xfrm>
            <a:off x="1825327" y="4149080"/>
            <a:ext cx="5915025" cy="2592288"/>
            <a:chOff x="10436" y="348192"/>
            <a:chExt cx="5953125" cy="3133725"/>
          </a:xfrm>
        </p:grpSpPr>
        <p:graphicFrame>
          <p:nvGraphicFramePr>
            <p:cNvPr id="7" name="Chart 6"/>
            <p:cNvGraphicFramePr/>
            <p:nvPr>
              <p:extLst>
                <p:ext uri="{D42A27DB-BD31-4B8C-83A1-F6EECF244321}">
                  <p14:modId xmlns="" xmlns:p14="http://schemas.microsoft.com/office/powerpoint/2010/main" val="2783591848"/>
                </p:ext>
              </p:extLst>
            </p:nvPr>
          </p:nvGraphicFramePr>
          <p:xfrm>
            <a:off x="10436" y="348192"/>
            <a:ext cx="5953125" cy="31337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TextBox 3"/>
            <p:cNvSpPr txBox="1"/>
            <p:nvPr/>
          </p:nvSpPr>
          <p:spPr>
            <a:xfrm>
              <a:off x="72472" y="904874"/>
              <a:ext cx="546654" cy="22674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7.18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9" name="TextBox 4"/>
            <p:cNvSpPr txBox="1"/>
            <p:nvPr/>
          </p:nvSpPr>
          <p:spPr>
            <a:xfrm>
              <a:off x="571500" y="1000126"/>
              <a:ext cx="515578" cy="218546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7.10</a:t>
              </a:r>
            </a:p>
          </p:txBody>
        </p:sp>
        <p:sp>
          <p:nvSpPr>
            <p:cNvPr id="10" name="TextBox 5"/>
            <p:cNvSpPr txBox="1"/>
            <p:nvPr/>
          </p:nvSpPr>
          <p:spPr>
            <a:xfrm>
              <a:off x="1019175" y="1181101"/>
              <a:ext cx="502733" cy="211666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6.90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1419225" y="1447800"/>
              <a:ext cx="465042" cy="20611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6.58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12" name="TextBox 7"/>
            <p:cNvSpPr txBox="1"/>
            <p:nvPr/>
          </p:nvSpPr>
          <p:spPr>
            <a:xfrm>
              <a:off x="1866900" y="1533526"/>
              <a:ext cx="524669" cy="207433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6.55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13" name="TextBox 8"/>
            <p:cNvSpPr txBox="1"/>
            <p:nvPr/>
          </p:nvSpPr>
          <p:spPr>
            <a:xfrm>
              <a:off x="2314575" y="1581150"/>
              <a:ext cx="511826" cy="246856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6.46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14" name="TextBox 9"/>
            <p:cNvSpPr txBox="1"/>
            <p:nvPr/>
          </p:nvSpPr>
          <p:spPr>
            <a:xfrm>
              <a:off x="2743200" y="1590675"/>
              <a:ext cx="518031" cy="23733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6.50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15" name="TextBox 10"/>
            <p:cNvSpPr txBox="1"/>
            <p:nvPr/>
          </p:nvSpPr>
          <p:spPr>
            <a:xfrm>
              <a:off x="3171825" y="1600201"/>
              <a:ext cx="524238" cy="227806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6.47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16" name="TextBox 11"/>
            <p:cNvSpPr txBox="1"/>
            <p:nvPr/>
          </p:nvSpPr>
          <p:spPr>
            <a:xfrm>
              <a:off x="3590925" y="1514475"/>
              <a:ext cx="539969" cy="226483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6.53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17" name="TextBox 12"/>
            <p:cNvSpPr txBox="1"/>
            <p:nvPr/>
          </p:nvSpPr>
          <p:spPr>
            <a:xfrm>
              <a:off x="4038600" y="1419225"/>
              <a:ext cx="527125" cy="234685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6.62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4495800" y="1704976"/>
              <a:ext cx="504755" cy="21007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6.30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19" name="TextBox 14"/>
            <p:cNvSpPr txBox="1"/>
            <p:nvPr/>
          </p:nvSpPr>
          <p:spPr>
            <a:xfrm>
              <a:off x="4914900" y="1905000"/>
              <a:ext cx="520486" cy="1841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6.12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  <p:sp>
          <p:nvSpPr>
            <p:cNvPr id="20" name="TextBox 15"/>
            <p:cNvSpPr txBox="1"/>
            <p:nvPr/>
          </p:nvSpPr>
          <p:spPr>
            <a:xfrm>
              <a:off x="5381625" y="1895477"/>
              <a:ext cx="561064" cy="193675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100" b="1" dirty="0">
                  <a:solidFill>
                    <a:schemeClr val="tx2"/>
                  </a:solidFill>
                </a:rPr>
                <a:t>6.10</a:t>
              </a:r>
              <a:endParaRPr lang="en-GB" sz="1100" b="1" dirty="0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>
            <a:normAutofit/>
          </a:bodyPr>
          <a:lstStyle/>
          <a:p>
            <a:r>
              <a:rPr lang="ru-RU" dirty="0" smtClean="0"/>
              <a:t>Эффективность производственного процесса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772816"/>
            <a:ext cx="8496944" cy="4464496"/>
          </a:xfrm>
        </p:spPr>
        <p:txBody>
          <a:bodyPr>
            <a:noAutofit/>
          </a:bodyPr>
          <a:lstStyle/>
          <a:p>
            <a:pPr marL="365125" indent="-334963"/>
            <a:r>
              <a:rPr lang="ru-RU" sz="2400" dirty="0" smtClean="0"/>
              <a:t>Технико-экономическое обоснование оптимизации процессов</a:t>
            </a:r>
            <a:r>
              <a:rPr lang="en-US" sz="2400" dirty="0" smtClean="0"/>
              <a:t>;</a:t>
            </a:r>
          </a:p>
          <a:p>
            <a:pPr marL="365125" indent="-334963"/>
            <a:r>
              <a:rPr lang="ru-RU" sz="2400" dirty="0" smtClean="0"/>
              <a:t>Технико-экономическое обоснование оптимизации системы</a:t>
            </a:r>
            <a:r>
              <a:rPr lang="en-US" sz="2400" dirty="0" smtClean="0"/>
              <a:t>:</a:t>
            </a:r>
          </a:p>
          <a:p>
            <a:pPr marL="874712" lvl="1" indent="-334963"/>
            <a:r>
              <a:rPr lang="ru-RU" sz="2400" dirty="0" smtClean="0"/>
              <a:t>детальный энергетический анализ производственного оборудования;</a:t>
            </a:r>
            <a:endParaRPr lang="en-US" sz="2400" dirty="0" smtClean="0"/>
          </a:p>
          <a:p>
            <a:pPr marL="874712" lvl="1" indent="-334963"/>
            <a:r>
              <a:rPr lang="ru-RU" sz="2400" dirty="0" smtClean="0"/>
              <a:t>Оптимизация энергосистем/технологий (двигатели/вентиляторы, сжатый воздух, насосы, бойлеры/паровые системы</a:t>
            </a:r>
            <a:r>
              <a:rPr lang="en-US" sz="2400" dirty="0" smtClean="0"/>
              <a:t>);</a:t>
            </a:r>
          </a:p>
          <a:p>
            <a:pPr marL="874712" lvl="1" indent="-334963"/>
            <a:r>
              <a:rPr lang="ru-RU" sz="2400" dirty="0" smtClean="0"/>
              <a:t>Оптимизация теплогенерирующего оборудования, включая тепло-утилизацию</a:t>
            </a:r>
            <a:r>
              <a:rPr lang="en-US" sz="2400" dirty="0" smtClean="0"/>
              <a:t>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>
            <a:normAutofit/>
          </a:bodyPr>
          <a:lstStyle/>
          <a:p>
            <a:r>
              <a:rPr lang="ru-RU" dirty="0" smtClean="0"/>
              <a:t>Эффективность производственного процесса</a:t>
            </a:r>
            <a:r>
              <a:rPr lang="en-GB" dirty="0" smtClean="0"/>
              <a:t>: </a:t>
            </a:r>
            <a:r>
              <a:rPr lang="ru-RU" dirty="0" smtClean="0"/>
              <a:t>Цемент (1)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464496"/>
          </a:xfrm>
        </p:spPr>
        <p:txBody>
          <a:bodyPr>
            <a:noAutofit/>
          </a:bodyPr>
          <a:lstStyle/>
          <a:p>
            <a:pPr marL="365125" indent="-334963"/>
            <a:r>
              <a:rPr lang="ru-RU" sz="2200" dirty="0" smtClean="0"/>
              <a:t>На заводе используется мокрый способ производства цемента. </a:t>
            </a:r>
            <a:endParaRPr lang="en-GB" sz="2200" dirty="0" smtClean="0"/>
          </a:p>
          <a:p>
            <a:pPr marL="365125" indent="-334963"/>
            <a:r>
              <a:rPr lang="ru-RU" sz="2200" dirty="0" smtClean="0"/>
              <a:t>Производственные линии были оборудованы моноканальными горелками открытого типа с долей подачи первичного воздуха в размере 36% (наилучший известный показатель – 15%). </a:t>
            </a:r>
            <a:endParaRPr lang="en-GB" sz="2200" dirty="0" smtClean="0"/>
          </a:p>
          <a:p>
            <a:pPr marL="365125" indent="-334963"/>
            <a:r>
              <a:rPr lang="ru-RU" sz="2200" dirty="0" smtClean="0"/>
              <a:t>В 2010 году была выявлена целесообразность и произведена замена существующих горелок на новые многоканальные для того, чтобы сократить удельное потребление тепловой энергии за счет лучшей рекуперации тепловой энергии. Более высокий уровень рекуперации тепловой энергии в камере охлаждения клинкера обеспечивает значительную экономию посредством увеличения объема подачи вторичного воздуха в печи.</a:t>
            </a:r>
            <a:endParaRPr lang="en-US" sz="2200" dirty="0" smtClean="0"/>
          </a:p>
          <a:p>
            <a:pPr marL="365125" indent="-334963"/>
            <a:endParaRPr lang="en-US" sz="22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>
            <a:normAutofit/>
          </a:bodyPr>
          <a:lstStyle/>
          <a:p>
            <a:r>
              <a:rPr lang="ru-RU" dirty="0" smtClean="0"/>
              <a:t>Эффективность производственного процесса</a:t>
            </a:r>
            <a:r>
              <a:rPr lang="en-GB" dirty="0" smtClean="0"/>
              <a:t>: </a:t>
            </a:r>
            <a:r>
              <a:rPr lang="ru-RU" dirty="0" smtClean="0"/>
              <a:t>Цемент (2)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2160240"/>
          </a:xfrm>
        </p:spPr>
        <p:txBody>
          <a:bodyPr>
            <a:noAutofit/>
          </a:bodyPr>
          <a:lstStyle/>
          <a:p>
            <a:r>
              <a:rPr lang="ru-RU" sz="1800" dirty="0" smtClean="0"/>
              <a:t>Снижение удельного потребления тепла за счет регенерации большего объема воздуха в охладительной камере с более высоким КПД охладительной камеры</a:t>
            </a:r>
            <a:endParaRPr lang="en-GB" sz="1800" dirty="0" smtClean="0"/>
          </a:p>
          <a:p>
            <a:r>
              <a:rPr lang="ru-RU" sz="1800" dirty="0" smtClean="0"/>
              <a:t>Быстрое и легкое управление отклонениями в процессах, происходящих в печи</a:t>
            </a:r>
            <a:endParaRPr lang="en-GB" sz="1800" dirty="0" smtClean="0"/>
          </a:p>
          <a:p>
            <a:r>
              <a:rPr lang="ru-RU" sz="1800" dirty="0" smtClean="0"/>
              <a:t>Формирования правильной минеральной структуры клинкера</a:t>
            </a:r>
            <a:endParaRPr lang="en-GB" sz="1800" dirty="0" smtClean="0"/>
          </a:p>
          <a:p>
            <a:r>
              <a:rPr lang="ru-RU" sz="1800" dirty="0" smtClean="0"/>
              <a:t>Более низкое удельное потребление тепла на кг клинкера</a:t>
            </a:r>
            <a:endParaRPr lang="en-GB" sz="1800" dirty="0" smtClean="0"/>
          </a:p>
          <a:p>
            <a:pPr marL="365125" indent="-334963"/>
            <a:endParaRPr lang="en-US" sz="18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67544" y="3861048"/>
          <a:ext cx="7560840" cy="2923002"/>
        </p:xfrm>
        <a:graphic>
          <a:graphicData uri="http://schemas.openxmlformats.org/drawingml/2006/table">
            <a:tbl>
              <a:tblPr/>
              <a:tblGrid>
                <a:gridCol w="4536504"/>
                <a:gridCol w="3024336"/>
              </a:tblGrid>
              <a:tr h="370327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30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Цементный завод</a:t>
                      </a:r>
                      <a:endParaRPr lang="en-GB" sz="18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Times New Roman"/>
                          <a:cs typeface="Calibri"/>
                        </a:rPr>
                        <a:t>Российская Федерация</a:t>
                      </a:r>
                      <a:endParaRPr lang="en-GB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27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30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Экономия тепловой энергии </a:t>
                      </a:r>
                      <a:endParaRPr lang="en-GB" sz="18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Times New Roman"/>
                          <a:cs typeface="Calibri"/>
                        </a:rPr>
                        <a:t>124 TДж/год</a:t>
                      </a:r>
                      <a:endParaRPr lang="en-GB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27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30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Снижение затрат</a:t>
                      </a:r>
                      <a:endParaRPr lang="en-GB" sz="18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Times New Roman"/>
                          <a:cs typeface="Calibri"/>
                        </a:rPr>
                        <a:t>8,3 млн. руб./год</a:t>
                      </a:r>
                      <a:endParaRPr lang="en-GB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Times New Roman"/>
                          <a:cs typeface="Calibri"/>
                        </a:rPr>
                        <a:t>Инвестиции</a:t>
                      </a:r>
                      <a:endParaRPr lang="en-GB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Times New Roman"/>
                          <a:cs typeface="Calibri"/>
                        </a:rPr>
                        <a:t>20 млн.руб.</a:t>
                      </a:r>
                      <a:endParaRPr lang="en-GB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4905" algn="l"/>
                        </a:tabLst>
                      </a:pPr>
                      <a:r>
                        <a:rPr lang="ru-RU" sz="2000">
                          <a:latin typeface="Calibri"/>
                          <a:ea typeface="Times New Roman"/>
                          <a:cs typeface="Calibri"/>
                        </a:rPr>
                        <a:t>Внутренняя норма доходности до налогообложения</a:t>
                      </a:r>
                      <a:endParaRPr lang="en-GB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Times New Roman"/>
                          <a:cs typeface="Calibri"/>
                        </a:rPr>
                        <a:t>42,2%</a:t>
                      </a:r>
                      <a:endParaRPr lang="en-GB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Times New Roman"/>
                          <a:cs typeface="Calibri"/>
                        </a:rPr>
                        <a:t>Срок окупаемости до налогообложения</a:t>
                      </a:r>
                      <a:endParaRPr lang="en-GB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Times New Roman"/>
                          <a:cs typeface="Calibri"/>
                        </a:rPr>
                        <a:t>2,4 лет</a:t>
                      </a:r>
                      <a:endParaRPr lang="en-GB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Times New Roman"/>
                          <a:cs typeface="Calibri"/>
                        </a:rPr>
                        <a:t>Снижение объема выбросов CO</a:t>
                      </a: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2 </a:t>
                      </a:r>
                      <a:endParaRPr lang="en-GB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Times New Roman"/>
                          <a:cs typeface="Calibri"/>
                        </a:rPr>
                        <a:t>6.977 тонн/год</a:t>
                      </a:r>
                      <a:endParaRPr lang="en-GB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>
            <a:normAutofit/>
          </a:bodyPr>
          <a:lstStyle/>
          <a:p>
            <a:r>
              <a:rPr lang="ru-RU" dirty="0" smtClean="0"/>
              <a:t>Практический пример</a:t>
            </a:r>
            <a:r>
              <a:rPr lang="en-US" dirty="0" smtClean="0"/>
              <a:t>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Металлургический завод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47217197"/>
              </p:ext>
            </p:extLst>
          </p:nvPr>
        </p:nvGraphicFramePr>
        <p:xfrm>
          <a:off x="107504" y="1933579"/>
          <a:ext cx="5616624" cy="4054241"/>
        </p:xfrm>
        <a:graphic>
          <a:graphicData uri="http://schemas.openxmlformats.org/drawingml/2006/table">
            <a:tbl>
              <a:tblPr/>
              <a:tblGrid>
                <a:gridCol w="2946425"/>
                <a:gridCol w="2670199"/>
              </a:tblGrid>
              <a:tr h="7659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Название проекта</a:t>
                      </a:r>
                      <a:r>
                        <a:rPr lang="en-US" sz="1800" b="1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800" dirty="0">
                        <a:solidFill>
                          <a:srgbClr val="007EA2"/>
                        </a:solidFill>
                        <a:latin typeface="Arial Narrow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600" dirty="0" smtClean="0">
                          <a:solidFill>
                            <a:srgbClr val="007EA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Применение</a:t>
                      </a:r>
                      <a:r>
                        <a:rPr lang="ru-RU" sz="1200" b="1" kern="600" baseline="0" dirty="0" smtClean="0">
                          <a:solidFill>
                            <a:srgbClr val="007EA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угольного порошка при производстве чугуна</a:t>
                      </a:r>
                      <a:endParaRPr lang="en-GB" sz="1800" dirty="0">
                        <a:solidFill>
                          <a:srgbClr val="007EA2"/>
                        </a:solidFill>
                        <a:latin typeface="Arial Narrow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22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Отрасль</a:t>
                      </a:r>
                      <a:r>
                        <a:rPr lang="en-US" sz="18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6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b="1" kern="600" dirty="0" smtClean="0">
                          <a:latin typeface="Arial"/>
                          <a:ea typeface="Times New Roman"/>
                          <a:cs typeface="Times New Roman"/>
                        </a:rPr>
                        <a:t>Металлургия</a:t>
                      </a:r>
                      <a:endParaRPr lang="en-GB" sz="16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4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Расположение объекта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Россия</a:t>
                      </a:r>
                      <a:endParaRPr lang="en-GB" sz="16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640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Энергосбережение</a:t>
                      </a:r>
                      <a:r>
                        <a:rPr lang="ru-RU" sz="1600" b="1" kern="0" baseline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 в год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200" kern="600" dirty="0">
                          <a:latin typeface="Arial"/>
                          <a:ea typeface="Times New Roman"/>
                          <a:cs typeface="Times New Roman"/>
                        </a:rPr>
                        <a:t>524 </a:t>
                      </a:r>
                      <a:r>
                        <a:rPr lang="ru-RU" sz="1200" kern="600" dirty="0" smtClean="0">
                          <a:latin typeface="+mn-lt"/>
                          <a:ea typeface="Times New Roman"/>
                          <a:cs typeface="Times New Roman"/>
                        </a:rPr>
                        <a:t>млн.</a:t>
                      </a:r>
                      <a:r>
                        <a:rPr lang="nl-NL" sz="1200" kern="6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kern="600" dirty="0" smtClean="0">
                          <a:latin typeface="+mn-lt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en-GB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природного газа и </a:t>
                      </a:r>
                      <a:r>
                        <a:rPr lang="en-GB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870,000 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en-GB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угля</a:t>
                      </a:r>
                      <a:r>
                        <a:rPr lang="ru-RU" sz="1200" kern="6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en-GB" sz="16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4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Сокращение</a:t>
                      </a:r>
                      <a:r>
                        <a:rPr lang="ru-RU" sz="1600" b="1" kern="0" baseline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 выбросов СО2 в год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200" kern="600" dirty="0">
                          <a:latin typeface="Arial"/>
                          <a:ea typeface="Times New Roman"/>
                          <a:cs typeface="Times New Roman"/>
                        </a:rPr>
                        <a:t>390,000 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en-GB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год</a:t>
                      </a:r>
                      <a:endParaRPr lang="en-GB" sz="16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4">
                <a:tc>
                  <a:txBody>
                    <a:bodyPr/>
                    <a:lstStyle/>
                    <a:p>
                      <a:pPr marL="9017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i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ФИНАНСОВЫЕ ПОКАЗАТЕЛИ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endParaRPr lang="en-GB" sz="1600" kern="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4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Инвестиции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200" kern="600" dirty="0">
                          <a:latin typeface="Arial"/>
                          <a:ea typeface="Times New Roman"/>
                          <a:cs typeface="Times New Roman"/>
                        </a:rPr>
                        <a:t>2,343 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млн. </a:t>
                      </a:r>
                      <a:r>
                        <a:rPr lang="en-US" sz="1200" kern="600" dirty="0" err="1" smtClean="0">
                          <a:latin typeface="Arial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1200" kern="600" dirty="0" err="1" smtClean="0">
                          <a:latin typeface="Arial"/>
                          <a:ea typeface="Times New Roman"/>
                          <a:cs typeface="Times New Roman"/>
                        </a:rPr>
                        <a:t>уб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en-GB" sz="16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4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Сбережение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200" kern="600" dirty="0">
                          <a:latin typeface="Arial"/>
                          <a:ea typeface="Times New Roman"/>
                          <a:cs typeface="Times New Roman"/>
                        </a:rPr>
                        <a:t>1,039 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млн.</a:t>
                      </a:r>
                      <a:r>
                        <a:rPr lang="ru-RU" sz="1200" kern="6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руб.</a:t>
                      </a:r>
                      <a:r>
                        <a:rPr lang="en-GB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год</a:t>
                      </a:r>
                      <a:endParaRPr lang="en-GB" sz="16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4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ВНД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200" kern="600">
                          <a:latin typeface="Arial"/>
                          <a:ea typeface="Times New Roman"/>
                          <a:cs typeface="Times New Roman"/>
                        </a:rPr>
                        <a:t>44%</a:t>
                      </a:r>
                      <a:r>
                        <a:rPr lang="en-GB" sz="1600" b="1" kern="60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en-GB" sz="1600" kern="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4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Окупаемость</a:t>
                      </a:r>
                      <a:r>
                        <a:rPr lang="en-US" sz="18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600" kern="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200" kern="600" dirty="0">
                          <a:latin typeface="Arial"/>
                          <a:ea typeface="Times New Roman"/>
                          <a:cs typeface="Times New Roman"/>
                        </a:rPr>
                        <a:t>2.3 </a:t>
                      </a:r>
                      <a:r>
                        <a:rPr lang="ru-RU" sz="1200" kern="600" dirty="0" smtClean="0">
                          <a:latin typeface="Arial"/>
                          <a:ea typeface="Times New Roman"/>
                          <a:cs typeface="Times New Roman"/>
                        </a:rPr>
                        <a:t>года</a:t>
                      </a:r>
                      <a:endParaRPr lang="en-GB" sz="16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magine 1" descr="D:\Russia\455 01932 - EBRD-UNIDO\4.0  Doc Progettuale\4.6 Elaborati tecnici\4.6.1 Commesse non di progettazione\Graphics and pictures\Pictures\DSCF3331.JPG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5871914" y="3140968"/>
            <a:ext cx="3092574" cy="280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>
            <a:normAutofit/>
          </a:bodyPr>
          <a:lstStyle/>
          <a:p>
            <a:r>
              <a:rPr lang="ru-RU" dirty="0" smtClean="0"/>
              <a:t>Практический пример</a:t>
            </a:r>
            <a:r>
              <a:rPr lang="en-US" dirty="0" smtClean="0"/>
              <a:t>: </a:t>
            </a:r>
            <a:r>
              <a:rPr lang="ru-RU" dirty="0" smtClean="0"/>
              <a:t>малозатратный проект в химическое производство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1980032"/>
              </p:ext>
            </p:extLst>
          </p:nvPr>
        </p:nvGraphicFramePr>
        <p:xfrm>
          <a:off x="251520" y="2204864"/>
          <a:ext cx="4608512" cy="4030980"/>
        </p:xfrm>
        <a:graphic>
          <a:graphicData uri="http://schemas.openxmlformats.org/drawingml/2006/table">
            <a:tbl>
              <a:tblPr/>
              <a:tblGrid>
                <a:gridCol w="2592288"/>
                <a:gridCol w="2016224"/>
              </a:tblGrid>
              <a:tr h="6065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Название проекта:</a:t>
                      </a:r>
                      <a:endParaRPr lang="en-GB" sz="1600" dirty="0">
                        <a:solidFill>
                          <a:srgbClr val="007EA2"/>
                        </a:solidFill>
                        <a:latin typeface="Arial Narrow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600" dirty="0" smtClean="0">
                          <a:solidFill>
                            <a:srgbClr val="007EA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Замена изоляции</a:t>
                      </a:r>
                      <a:r>
                        <a:rPr lang="ru-RU" sz="1400" b="1" kern="600" baseline="0" dirty="0" smtClean="0">
                          <a:solidFill>
                            <a:srgbClr val="007EA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технологического паропровода</a:t>
                      </a:r>
                      <a:endParaRPr lang="en-GB" sz="2000" dirty="0">
                        <a:solidFill>
                          <a:srgbClr val="007EA2"/>
                        </a:solidFill>
                        <a:latin typeface="Arial Narrow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13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Отрасль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b="0" kern="600" dirty="0" smtClean="0">
                          <a:latin typeface="Arial"/>
                          <a:ea typeface="Times New Roman"/>
                          <a:cs typeface="Times New Roman"/>
                        </a:rPr>
                        <a:t>Химическая</a:t>
                      </a:r>
                      <a:endParaRPr lang="en-GB" sz="1800" b="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13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Расположение объекта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b="0" kern="600" dirty="0" smtClean="0">
                          <a:latin typeface="Arial"/>
                          <a:ea typeface="Times New Roman"/>
                          <a:cs typeface="Times New Roman"/>
                        </a:rPr>
                        <a:t>Россия</a:t>
                      </a:r>
                      <a:endParaRPr lang="en-GB" sz="1400" b="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13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Энергосбережение</a:t>
                      </a:r>
                      <a:r>
                        <a:rPr lang="ru-RU" sz="1600" b="1" kern="0" baseline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 в год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25000 </a:t>
                      </a:r>
                      <a:r>
                        <a:rPr lang="ru-RU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en-GB" sz="1400" kern="600" baseline="30000" dirty="0" smtClean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GB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природного газа </a:t>
                      </a:r>
                      <a:endParaRPr lang="en-GB" sz="18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425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Сокращение</a:t>
                      </a:r>
                      <a:r>
                        <a:rPr lang="ru-RU" sz="1600" b="1" kern="0" baseline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 выбросов СО2 в год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400" kern="600" dirty="0">
                          <a:latin typeface="Arial"/>
                          <a:ea typeface="Times New Roman"/>
                          <a:cs typeface="Times New Roman"/>
                        </a:rPr>
                        <a:t>49.5 </a:t>
                      </a:r>
                      <a:r>
                        <a:rPr lang="ru-RU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en-GB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год</a:t>
                      </a:r>
                      <a:endParaRPr lang="en-GB" sz="18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13">
                <a:tc>
                  <a:txBody>
                    <a:bodyPr/>
                    <a:lstStyle/>
                    <a:p>
                      <a:pPr marL="9017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i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ФИНАНСОВЫЕ ПОКАЗАТЕЛИ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endParaRPr lang="en-GB" sz="18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13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Инвестиции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GB" sz="1400" kern="600" dirty="0">
                          <a:latin typeface="Arial"/>
                          <a:ea typeface="Times New Roman"/>
                          <a:cs typeface="Times New Roman"/>
                        </a:rPr>
                        <a:t>787 </a:t>
                      </a:r>
                      <a:r>
                        <a:rPr lang="ru-RU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тыс. </a:t>
                      </a:r>
                      <a:r>
                        <a:rPr lang="en-US" sz="1400" kern="600" dirty="0" err="1" smtClean="0">
                          <a:latin typeface="Arial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уб. </a:t>
                      </a:r>
                      <a:r>
                        <a:rPr lang="en-US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13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Сбережение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GB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221</a:t>
                      </a:r>
                      <a:r>
                        <a:rPr lang="ru-RU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 тыс</a:t>
                      </a:r>
                      <a:r>
                        <a:rPr lang="ru-RU" sz="1400" kern="600" baseline="0" dirty="0" smtClean="0">
                          <a:latin typeface="Arial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en-US" sz="1400" kern="600" baseline="0" dirty="0" err="1" smtClean="0">
                          <a:latin typeface="Arial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1400" kern="600" baseline="0" dirty="0" err="1" smtClean="0">
                          <a:latin typeface="Arial"/>
                          <a:ea typeface="Times New Roman"/>
                          <a:cs typeface="Times New Roman"/>
                        </a:rPr>
                        <a:t>уб</a:t>
                      </a:r>
                      <a:r>
                        <a:rPr lang="ru-RU" sz="1400" kern="600" baseline="0" dirty="0" smtClean="0"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GB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год </a:t>
                      </a:r>
                      <a:r>
                        <a:rPr lang="en-US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13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ВНД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400" kern="600" dirty="0">
                          <a:latin typeface="Arial"/>
                          <a:ea typeface="Times New Roman"/>
                          <a:cs typeface="Times New Roman"/>
                        </a:rPr>
                        <a:t>27%</a:t>
                      </a:r>
                      <a:endParaRPr lang="en-GB" sz="18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13"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Окупаемость</a:t>
                      </a:r>
                      <a:r>
                        <a:rPr lang="en-US" sz="1600" b="1" kern="0" dirty="0" smtClean="0">
                          <a:solidFill>
                            <a:srgbClr val="3060A6"/>
                          </a:solidFill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GB" sz="14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GB" sz="1400" kern="600" dirty="0">
                          <a:latin typeface="Arial"/>
                          <a:ea typeface="Times New Roman"/>
                          <a:cs typeface="Times New Roman"/>
                        </a:rPr>
                        <a:t>3.6 </a:t>
                      </a:r>
                      <a:r>
                        <a:rPr lang="ru-RU" sz="1400" kern="600" dirty="0" smtClean="0">
                          <a:latin typeface="Arial"/>
                          <a:ea typeface="Times New Roman"/>
                          <a:cs typeface="Times New Roman"/>
                        </a:rPr>
                        <a:t>лет</a:t>
                      </a:r>
                      <a:endParaRPr lang="en-GB" sz="1800" kern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Immagine 1" descr="DSC0137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849" y="2752909"/>
            <a:ext cx="3714623" cy="31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85800" y="332656"/>
            <a:ext cx="7772400" cy="604862"/>
          </a:xfrm>
        </p:spPr>
        <p:txBody>
          <a:bodyPr>
            <a:noAutofit/>
          </a:bodyPr>
          <a:lstStyle/>
          <a:p>
            <a:r>
              <a:rPr lang="ru-RU" sz="3200" dirty="0" smtClean="0"/>
              <a:t>Структура презентации</a:t>
            </a:r>
            <a:endParaRPr lang="en-US" sz="3200" dirty="0"/>
          </a:p>
        </p:txBody>
      </p:sp>
      <p:sp>
        <p:nvSpPr>
          <p:cNvPr id="3" name="Text Placeholder 4"/>
          <p:cNvSpPr txBox="1">
            <a:spLocks/>
          </p:cNvSpPr>
          <p:nvPr/>
        </p:nvSpPr>
        <p:spPr>
          <a:xfrm>
            <a:off x="611560" y="1628800"/>
            <a:ext cx="8136904" cy="424847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Почему ПЭРП</a:t>
            </a:r>
            <a:r>
              <a:rPr lang="en-US" sz="4000" dirty="0" smtClean="0">
                <a:solidFill>
                  <a:schemeClr val="bg1"/>
                </a:solidFill>
              </a:rPr>
              <a:t>?</a:t>
            </a:r>
            <a:endParaRPr lang="ru-RU" sz="4000" dirty="0" smtClean="0">
              <a:solidFill>
                <a:schemeClr val="bg1"/>
              </a:solidFill>
            </a:endParaRPr>
          </a:p>
          <a:p>
            <a:pPr lvl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Зачем Систем Энергоменеджмента</a:t>
            </a:r>
            <a:r>
              <a:rPr lang="en-US" sz="4000" dirty="0" smtClean="0">
                <a:solidFill>
                  <a:schemeClr val="bg1"/>
                </a:solidFill>
              </a:rPr>
              <a:t>?</a:t>
            </a:r>
          </a:p>
          <a:p>
            <a:pPr lvl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Услуги программы</a:t>
            </a:r>
            <a:r>
              <a:rPr lang="en-US" sz="4000" dirty="0" smtClean="0">
                <a:solidFill>
                  <a:schemeClr val="bg1"/>
                </a:solidFill>
              </a:rPr>
              <a:t>;</a:t>
            </a:r>
            <a:endParaRPr lang="en-US" sz="4000" dirty="0" smtClean="0">
              <a:solidFill>
                <a:schemeClr val="bg1"/>
              </a:solidFill>
            </a:endParaRPr>
          </a:p>
          <a:p>
            <a:pPr lvl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Партнёрство.</a:t>
            </a:r>
            <a:endParaRPr lang="en-US" sz="40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48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48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AB6DE47-E9D6-4990-98DC-5BD50A4A2778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>
            <a:normAutofit/>
          </a:bodyPr>
          <a:lstStyle/>
          <a:p>
            <a:r>
              <a:rPr lang="ru-RU" dirty="0" smtClean="0"/>
              <a:t>Инвестиционный план предприятия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2060848"/>
            <a:ext cx="8496944" cy="3024336"/>
          </a:xfrm>
        </p:spPr>
        <p:txBody>
          <a:bodyPr>
            <a:noAutofit/>
          </a:bodyPr>
          <a:lstStyle/>
          <a:p>
            <a:pPr marL="365125" indent="-334963"/>
            <a:r>
              <a:rPr lang="ru-RU" sz="2800" dirty="0" smtClean="0"/>
              <a:t>Финансовый анализ дополнительных возможностей</a:t>
            </a:r>
            <a:r>
              <a:rPr lang="en-US" sz="2800" dirty="0" smtClean="0"/>
              <a:t>;</a:t>
            </a:r>
          </a:p>
          <a:p>
            <a:pPr marL="365125" indent="-334963"/>
            <a:r>
              <a:rPr lang="ru-RU" sz="2800" dirty="0" smtClean="0"/>
              <a:t>Обзор/анализ существующего на предприятии инвестиционного плана в энергетику</a:t>
            </a:r>
            <a:r>
              <a:rPr lang="en-US" sz="2800" dirty="0" smtClean="0"/>
              <a:t>;</a:t>
            </a:r>
          </a:p>
          <a:p>
            <a:pPr marL="365125" indent="-334963"/>
            <a:r>
              <a:rPr lang="ru-RU" sz="2800" dirty="0" smtClean="0"/>
              <a:t>Подготовка документов, принимаемых банком</a:t>
            </a:r>
            <a:r>
              <a:rPr lang="en-US" sz="2800" dirty="0" smtClean="0"/>
              <a:t>;</a:t>
            </a:r>
          </a:p>
          <a:p>
            <a:pPr marL="365125" indent="-334963"/>
            <a:r>
              <a:rPr lang="ru-RU" sz="2800" dirty="0" smtClean="0"/>
              <a:t>Оказание целевого содействия и организация целевого обучения.</a:t>
            </a:r>
            <a:r>
              <a:rPr lang="en-US" sz="2800" dirty="0" smtClean="0"/>
              <a:t> </a:t>
            </a:r>
          </a:p>
          <a:p>
            <a:pPr marL="365125" indent="-334963"/>
            <a:endParaRPr lang="en-US" sz="32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 txBox="1">
            <a:spLocks/>
          </p:cNvSpPr>
          <p:nvPr/>
        </p:nvSpPr>
        <p:spPr>
          <a:xfrm>
            <a:off x="611560" y="2204864"/>
            <a:ext cx="8136904" cy="36724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6000" dirty="0" smtClean="0">
                <a:solidFill>
                  <a:schemeClr val="bg1"/>
                </a:solidFill>
              </a:rPr>
              <a:t>Партнёрство.</a:t>
            </a:r>
            <a:endParaRPr lang="en-US" sz="60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72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72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7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AB6DE47-E9D6-4990-98DC-5BD50A4A2778}" type="slidenum">
              <a:rPr lang="en-US" smtClean="0">
                <a:solidFill>
                  <a:schemeClr val="bg1"/>
                </a:solidFill>
              </a:rPr>
              <a:pPr/>
              <a:t>21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 </a:t>
            </a:r>
            <a:r>
              <a:rPr lang="ru-RU" dirty="0" smtClean="0">
                <a:ea typeface="+mj-ea"/>
              </a:rPr>
              <a:t>Участие</a:t>
            </a:r>
            <a:endParaRPr lang="en-US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850" y="1844824"/>
            <a:ext cx="8496300" cy="4608512"/>
          </a:xfrm>
        </p:spPr>
        <p:txBody>
          <a:bodyPr>
            <a:noAutofit/>
          </a:bodyPr>
          <a:lstStyle/>
          <a:p>
            <a:r>
              <a:rPr lang="ru-RU" sz="1800" dirty="0" smtClean="0"/>
              <a:t>Для крупных энергоемких предприятий;</a:t>
            </a:r>
          </a:p>
          <a:p>
            <a:r>
              <a:rPr lang="ru-RU" sz="1800" dirty="0" smtClean="0"/>
              <a:t>«Парнёрство с предприятиями»:</a:t>
            </a:r>
          </a:p>
          <a:p>
            <a:pPr lvl="1"/>
            <a:r>
              <a:rPr lang="ru-RU" dirty="0" smtClean="0"/>
              <a:t>Бесплатная поддержка в ходе серии визитов на объект, с  последующей разработкой специального Рабочего Плана для предприятия;</a:t>
            </a:r>
          </a:p>
          <a:p>
            <a:r>
              <a:rPr lang="ru-RU" sz="1800" dirty="0" smtClean="0"/>
              <a:t>Процедура</a:t>
            </a:r>
            <a:r>
              <a:rPr lang="en-GB" sz="1800" dirty="0" smtClean="0"/>
              <a:t>:</a:t>
            </a:r>
          </a:p>
          <a:p>
            <a:pPr lvl="1"/>
            <a:r>
              <a:rPr lang="ru-RU" dirty="0" smtClean="0"/>
              <a:t>Первая встреча – обсуждение основных возможностей, подтвержденных письмом</a:t>
            </a:r>
            <a:r>
              <a:rPr lang="en-GB" dirty="0" smtClean="0"/>
              <a:t>;</a:t>
            </a:r>
          </a:p>
          <a:p>
            <a:pPr lvl="1"/>
            <a:r>
              <a:rPr lang="ru-RU" dirty="0" smtClean="0"/>
              <a:t>Организация выездов на объект и завершение Рабочего Плана для предприятия</a:t>
            </a:r>
            <a:r>
              <a:rPr lang="en-GB" dirty="0" smtClean="0"/>
              <a:t>;</a:t>
            </a:r>
          </a:p>
          <a:p>
            <a:pPr lvl="1"/>
            <a:r>
              <a:rPr lang="ru-RU" dirty="0" smtClean="0"/>
              <a:t>Окончательное утверждение ЕБРР и начало мероприятий</a:t>
            </a:r>
            <a:r>
              <a:rPr lang="en-GB" dirty="0" smtClean="0"/>
              <a:t>;</a:t>
            </a:r>
          </a:p>
          <a:p>
            <a:r>
              <a:rPr lang="ru-RU" sz="1800" dirty="0" smtClean="0"/>
              <a:t>Регистрация участников программы в «Инженерной социальной сети», с целью обмена </a:t>
            </a:r>
            <a:r>
              <a:rPr lang="en-US" sz="1800" dirty="0" err="1" smtClean="0"/>
              <a:t>информацией</a:t>
            </a:r>
            <a:r>
              <a:rPr lang="en-US" sz="1800" dirty="0" smtClean="0"/>
              <a:t> о </a:t>
            </a:r>
            <a:r>
              <a:rPr lang="en-US" sz="1800" dirty="0" err="1" smtClean="0"/>
              <a:t>внедренных</a:t>
            </a:r>
            <a:r>
              <a:rPr lang="en-US" sz="1800" dirty="0" smtClean="0"/>
              <a:t> </a:t>
            </a:r>
            <a:r>
              <a:rPr lang="en-US" sz="1800" dirty="0" err="1" smtClean="0"/>
              <a:t>энергоэффективных</a:t>
            </a:r>
            <a:r>
              <a:rPr lang="en-US" sz="1800" dirty="0" smtClean="0"/>
              <a:t> </a:t>
            </a:r>
            <a:r>
              <a:rPr lang="en-US" sz="1800" dirty="0" err="1" smtClean="0"/>
              <a:t>проектах</a:t>
            </a:r>
            <a:r>
              <a:rPr lang="en-US" sz="1800" dirty="0" smtClean="0"/>
              <a:t>, </a:t>
            </a:r>
            <a:r>
              <a:rPr lang="en-US" sz="1800" dirty="0" err="1" smtClean="0"/>
              <a:t>оценки</a:t>
            </a:r>
            <a:r>
              <a:rPr lang="en-US" sz="1800" dirty="0" smtClean="0"/>
              <a:t> </a:t>
            </a:r>
            <a:r>
              <a:rPr lang="en-US" sz="1800" dirty="0" err="1" smtClean="0"/>
              <a:t>результатов</a:t>
            </a:r>
            <a:r>
              <a:rPr lang="ru-RU" sz="1800" dirty="0" smtClean="0"/>
              <a:t> и технологий</a:t>
            </a:r>
            <a:r>
              <a:rPr lang="en-US" sz="1800" dirty="0" smtClean="0"/>
              <a:t>.</a:t>
            </a:r>
            <a:endParaRPr lang="ru-RU" sz="1800" dirty="0" smtClean="0"/>
          </a:p>
          <a:p>
            <a:r>
              <a:rPr lang="ru-RU" sz="1800" dirty="0" smtClean="0"/>
              <a:t>Начать дискуссию между предприятиями, инженерами, консультантами и поставщиками оборудования</a:t>
            </a:r>
          </a:p>
          <a:p>
            <a:pPr>
              <a:buFont typeface="Arial" pitchFamily="34" charset="0"/>
              <a:buNone/>
            </a:pPr>
            <a:endParaRPr lang="ru-RU" sz="18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3B586-ABD5-4F58-BCE4-28D85B2EE031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>
            <a:normAutofit/>
          </a:bodyPr>
          <a:lstStyle/>
          <a:p>
            <a:r>
              <a:rPr lang="ru-RU" dirty="0" smtClean="0"/>
              <a:t>Заинтересовались</a:t>
            </a:r>
            <a:r>
              <a:rPr lang="en-GB" dirty="0" smtClean="0"/>
              <a:t>?</a:t>
            </a:r>
            <a:r>
              <a:rPr lang="ru-RU" dirty="0" smtClean="0"/>
              <a:t> Или Вам нужно больше информации</a:t>
            </a:r>
            <a:r>
              <a:rPr lang="en-GB" dirty="0" smtClean="0"/>
              <a:t>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464496"/>
          </a:xfrm>
        </p:spPr>
        <p:txBody>
          <a:bodyPr>
            <a:noAutofit/>
          </a:bodyPr>
          <a:lstStyle/>
          <a:p>
            <a:pPr marL="0" indent="3175">
              <a:buNone/>
            </a:pPr>
            <a:r>
              <a:rPr lang="ru-RU" sz="2400" dirty="0" smtClean="0"/>
              <a:t>Позвоните или отправьте электронное сообщение, чтобы организовать встречу</a:t>
            </a:r>
            <a:r>
              <a:rPr lang="en-GB" sz="2400" dirty="0" smtClean="0"/>
              <a:t>:</a:t>
            </a:r>
          </a:p>
          <a:p>
            <a:pPr marL="0" indent="3175">
              <a:buNone/>
            </a:pPr>
            <a:endParaRPr lang="en-US" sz="2400" dirty="0" smtClean="0"/>
          </a:p>
          <a:p>
            <a:pPr marL="0" indent="3175">
              <a:buNone/>
            </a:pPr>
            <a:endParaRPr lang="en-GB" sz="2400" dirty="0" smtClean="0"/>
          </a:p>
          <a:p>
            <a:pPr marL="0" indent="3175" algn="ctr">
              <a:buNone/>
            </a:pPr>
            <a:r>
              <a:rPr lang="ru-RU" sz="2400" b="1" dirty="0" smtClean="0"/>
              <a:t>Альберт Звиринг, руководитель проекта: </a:t>
            </a:r>
            <a:r>
              <a:rPr lang="en-GB" sz="2400" b="1" dirty="0" smtClean="0">
                <a:hlinkClick r:id="rId3"/>
              </a:rPr>
              <a:t>zweeringa@yahoo.com</a:t>
            </a:r>
            <a:r>
              <a:rPr lang="ru-RU" sz="2400" b="1" dirty="0" smtClean="0"/>
              <a:t>, моб.</a:t>
            </a:r>
            <a:r>
              <a:rPr lang="en-GB" sz="2400" b="1" dirty="0" smtClean="0"/>
              <a:t>: 8-916-152-43-01</a:t>
            </a:r>
          </a:p>
          <a:p>
            <a:pPr algn="ctr">
              <a:buNone/>
            </a:pPr>
            <a:r>
              <a:rPr lang="ru-RU" sz="2400" b="1" dirty="0" smtClean="0"/>
              <a:t>Или</a:t>
            </a:r>
            <a:endParaRPr lang="en-US" sz="2400" b="1" dirty="0" smtClean="0"/>
          </a:p>
          <a:p>
            <a:pPr algn="ctr">
              <a:buNone/>
            </a:pPr>
            <a:endParaRPr lang="ru-RU" sz="2400" b="1" dirty="0" smtClean="0"/>
          </a:p>
          <a:p>
            <a:pPr algn="ctr">
              <a:buNone/>
            </a:pPr>
            <a:r>
              <a:rPr lang="ru-RU" sz="2400" b="1" dirty="0" smtClean="0"/>
              <a:t>Виталий Беккер, АйСиЭф-еко: </a:t>
            </a:r>
          </a:p>
          <a:p>
            <a:pPr algn="ctr">
              <a:buNone/>
            </a:pPr>
            <a:r>
              <a:rPr lang="en-GB" sz="2400" b="1" dirty="0" smtClean="0">
                <a:hlinkClick r:id="rId4"/>
              </a:rPr>
              <a:t>Vbekker@icfi.com</a:t>
            </a:r>
            <a:r>
              <a:rPr lang="en-GB" sz="2400" b="1" dirty="0" smtClean="0"/>
              <a:t>, </a:t>
            </a:r>
            <a:r>
              <a:rPr lang="ru-RU" sz="2400" b="1" dirty="0" smtClean="0"/>
              <a:t>тел. 495-783-10-32</a:t>
            </a:r>
          </a:p>
          <a:p>
            <a:pPr algn="ctr">
              <a:buNone/>
            </a:pPr>
            <a:endParaRPr lang="ru-RU" sz="2400" b="1" dirty="0" smtClean="0"/>
          </a:p>
          <a:p>
            <a:pPr algn="ctr">
              <a:buNone/>
            </a:pPr>
            <a:endParaRPr lang="en-GB" sz="3200" b="1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53544"/>
            <a:ext cx="8458200" cy="9395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Спасибо за внимание</a:t>
            </a:r>
            <a:r>
              <a:rPr lang="en-GB" sz="4400" b="1" dirty="0" smtClean="0">
                <a:solidFill>
                  <a:srgbClr val="C00000"/>
                </a:solidFill>
              </a:rPr>
              <a:t>!</a:t>
            </a:r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/>
          <a:lstStyle/>
          <a:p>
            <a:r>
              <a:rPr lang="en-GB" dirty="0" smtClean="0"/>
              <a:t> </a:t>
            </a:r>
            <a:r>
              <a:rPr lang="ru-RU" dirty="0" smtClean="0"/>
              <a:t>Программа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916832"/>
            <a:ext cx="8496944" cy="41764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Clr>
                <a:srgbClr val="3060A6"/>
              </a:buClr>
              <a:defRPr/>
            </a:pPr>
            <a:r>
              <a:rPr lang="ru-RU" sz="2800" dirty="0"/>
              <a:t>Финансируется Глобальным Экологическим </a:t>
            </a:r>
            <a:r>
              <a:rPr lang="ru-RU" sz="2800" dirty="0" smtClean="0"/>
              <a:t>Фондом</a:t>
            </a:r>
            <a:r>
              <a:rPr lang="en-GB" sz="2800" dirty="0" smtClean="0"/>
              <a:t>;</a:t>
            </a:r>
            <a:endParaRPr lang="en-GB" sz="2800" dirty="0"/>
          </a:p>
          <a:p>
            <a:pPr fontAlgn="auto">
              <a:spcAft>
                <a:spcPts val="0"/>
              </a:spcAft>
              <a:buClr>
                <a:srgbClr val="3060A6"/>
              </a:buClr>
              <a:defRPr/>
            </a:pPr>
            <a:r>
              <a:rPr lang="ru-RU" sz="2800" dirty="0"/>
              <a:t>Осуществляется Европейским Банком Реконструкции и Развития (ЕБРР) и Программой Промышленного Развития ООН (ЮНИДО);</a:t>
            </a:r>
          </a:p>
          <a:p>
            <a:pPr fontAlgn="auto">
              <a:spcAft>
                <a:spcPts val="0"/>
              </a:spcAft>
              <a:buClr>
                <a:srgbClr val="3060A6"/>
              </a:buClr>
              <a:defRPr/>
            </a:pPr>
            <a:r>
              <a:rPr lang="ru-RU" sz="2800" dirty="0"/>
              <a:t>ЕБРР: крупные промышленные предприятия и</a:t>
            </a:r>
          </a:p>
          <a:p>
            <a:pPr fontAlgn="auto">
              <a:spcAft>
                <a:spcPts val="0"/>
              </a:spcAft>
              <a:buClr>
                <a:srgbClr val="3060A6"/>
              </a:buClr>
              <a:defRPr/>
            </a:pPr>
            <a:r>
              <a:rPr lang="ru-RU" sz="2800" dirty="0"/>
              <a:t>ЮНИДО: малые и средние предприятия;</a:t>
            </a:r>
          </a:p>
          <a:p>
            <a:pPr fontAlgn="auto">
              <a:spcAft>
                <a:spcPts val="0"/>
              </a:spcAft>
              <a:buClr>
                <a:srgbClr val="3060A6"/>
              </a:buClr>
              <a:defRPr/>
            </a:pPr>
            <a:r>
              <a:rPr lang="ru-RU" sz="2800" dirty="0"/>
              <a:t>Длительность: 5</a:t>
            </a:r>
            <a:r>
              <a:rPr lang="en-GB" sz="2800" dirty="0"/>
              <a:t> </a:t>
            </a:r>
            <a:r>
              <a:rPr lang="ru-RU" sz="2800" dirty="0"/>
              <a:t>лет</a:t>
            </a:r>
            <a:r>
              <a:rPr lang="en-GB" sz="2800" dirty="0"/>
              <a:t> (</a:t>
            </a:r>
            <a:r>
              <a:rPr lang="en-GB" sz="2800" dirty="0" smtClean="0"/>
              <a:t>2011-2015</a:t>
            </a:r>
            <a:r>
              <a:rPr lang="ru-RU" sz="2800" dirty="0" smtClean="0"/>
              <a:t>)</a:t>
            </a:r>
            <a:r>
              <a:rPr lang="en-GB" sz="2800" dirty="0" smtClean="0"/>
              <a:t> </a:t>
            </a:r>
            <a:endParaRPr lang="en-GB" sz="2800" dirty="0"/>
          </a:p>
          <a:p>
            <a:endParaRPr lang="en-GB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6DE47-E9D6-4990-98DC-5BD50A4A2778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58200" cy="11890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</a:rPr>
              <a:t> </a:t>
            </a:r>
            <a:r>
              <a:rPr lang="ru-RU" dirty="0" smtClean="0">
                <a:ea typeface="+mj-ea"/>
              </a:rPr>
              <a:t>Почему ПЭРП</a:t>
            </a:r>
            <a:r>
              <a:rPr lang="en-GB" dirty="0" smtClean="0">
                <a:ea typeface="+mj-ea"/>
              </a:rPr>
              <a:t>?</a:t>
            </a:r>
            <a:endParaRPr lang="en-GB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850" y="1628800"/>
            <a:ext cx="8496300" cy="5545137"/>
          </a:xfrm>
        </p:spPr>
        <p:txBody>
          <a:bodyPr>
            <a:noAutofit/>
          </a:bodyPr>
          <a:lstStyle/>
          <a:p>
            <a:r>
              <a:rPr lang="en-GB" sz="1800" b="1" dirty="0" err="1" smtClean="0"/>
              <a:t>Программа</a:t>
            </a:r>
            <a:r>
              <a:rPr lang="en-GB" sz="1800" b="1" dirty="0" smtClean="0"/>
              <a:t> </a:t>
            </a:r>
            <a:r>
              <a:rPr lang="en-GB" sz="1800" dirty="0" err="1" smtClean="0"/>
              <a:t>нацелена</a:t>
            </a:r>
            <a:r>
              <a:rPr lang="en-GB" sz="1800" dirty="0" smtClean="0"/>
              <a:t> </a:t>
            </a:r>
            <a:r>
              <a:rPr lang="en-GB" sz="1800" dirty="0" err="1" smtClean="0"/>
              <a:t>на</a:t>
            </a:r>
            <a:r>
              <a:rPr lang="en-GB" sz="1800" dirty="0" smtClean="0"/>
              <a:t> </a:t>
            </a:r>
            <a:r>
              <a:rPr lang="en-GB" sz="1800" dirty="0" err="1" smtClean="0"/>
              <a:t>сокращение</a:t>
            </a:r>
            <a:r>
              <a:rPr lang="en-GB" sz="1800" dirty="0" smtClean="0"/>
              <a:t> </a:t>
            </a:r>
            <a:r>
              <a:rPr lang="en-GB" sz="1800" dirty="0" err="1" smtClean="0"/>
              <a:t>энергозатрат</a:t>
            </a:r>
            <a:r>
              <a:rPr lang="en-GB" sz="1800" dirty="0" smtClean="0"/>
              <a:t> в </a:t>
            </a:r>
            <a:r>
              <a:rPr lang="en-GB" sz="1800" dirty="0" err="1" smtClean="0"/>
              <a:t>российских</a:t>
            </a:r>
            <a:r>
              <a:rPr lang="en-GB" sz="1800" dirty="0" smtClean="0"/>
              <a:t> </a:t>
            </a:r>
            <a:r>
              <a:rPr lang="en-GB" sz="1800" dirty="0" err="1" smtClean="0"/>
              <a:t>энергоемких</a:t>
            </a:r>
            <a:r>
              <a:rPr lang="en-GB" sz="1800" dirty="0" smtClean="0"/>
              <a:t> </a:t>
            </a:r>
            <a:r>
              <a:rPr lang="en-GB" sz="1800" dirty="0" err="1" smtClean="0"/>
              <a:t>предприятиах</a:t>
            </a:r>
            <a:r>
              <a:rPr lang="en-GB" sz="1800" dirty="0" smtClean="0"/>
              <a:t> </a:t>
            </a:r>
            <a:r>
              <a:rPr lang="en-GB" sz="1800" dirty="0" err="1" smtClean="0"/>
              <a:t>за</a:t>
            </a:r>
            <a:r>
              <a:rPr lang="en-GB" sz="1800" dirty="0" smtClean="0"/>
              <a:t> </a:t>
            </a:r>
            <a:r>
              <a:rPr lang="en-GB" sz="1800" dirty="0" err="1" smtClean="0"/>
              <a:t>счет</a:t>
            </a:r>
            <a:r>
              <a:rPr lang="en-GB" sz="1800" dirty="0" smtClean="0"/>
              <a:t> </a:t>
            </a:r>
            <a:r>
              <a:rPr lang="en-GB" sz="1800" dirty="0" err="1" smtClean="0"/>
              <a:t>увеличения</a:t>
            </a:r>
            <a:r>
              <a:rPr lang="en-GB" sz="1800" dirty="0" smtClean="0"/>
              <a:t> </a:t>
            </a:r>
            <a:r>
              <a:rPr lang="en-GB" sz="1800" dirty="0" err="1" smtClean="0"/>
              <a:t>объема</a:t>
            </a:r>
            <a:r>
              <a:rPr lang="en-GB" sz="1800" dirty="0" smtClean="0"/>
              <a:t> </a:t>
            </a:r>
            <a:r>
              <a:rPr lang="en-GB" sz="1800" dirty="0" err="1" smtClean="0"/>
              <a:t>инвестиций</a:t>
            </a:r>
            <a:r>
              <a:rPr lang="en-GB" sz="1800" dirty="0" smtClean="0"/>
              <a:t> в </a:t>
            </a:r>
            <a:r>
              <a:rPr lang="en-GB" sz="1800" dirty="0" err="1" smtClean="0"/>
              <a:t>энергоэффективные</a:t>
            </a:r>
            <a:r>
              <a:rPr lang="en-GB" sz="1800" dirty="0" smtClean="0"/>
              <a:t> </a:t>
            </a:r>
            <a:r>
              <a:rPr lang="en-GB" sz="1800" dirty="0" err="1" smtClean="0"/>
              <a:t>мероприятия</a:t>
            </a:r>
            <a:r>
              <a:rPr lang="en-GB" sz="1800" dirty="0" smtClean="0"/>
              <a:t>.</a:t>
            </a:r>
          </a:p>
          <a:p>
            <a:r>
              <a:rPr lang="ru-RU" sz="1800" dirty="0" smtClean="0"/>
              <a:t>Россия имеет большой потенциал ЭЭ в сравнении с другими странами</a:t>
            </a:r>
            <a:r>
              <a:rPr lang="en-GB" sz="1800" dirty="0" smtClean="0"/>
              <a:t>: </a:t>
            </a:r>
            <a:r>
              <a:rPr lang="ru-RU" sz="1800" dirty="0" smtClean="0"/>
              <a:t>Поэтому существует много возможностей для инвестиций в энергоэффективность</a:t>
            </a:r>
            <a:endParaRPr lang="en-GB" sz="1800" dirty="0" smtClean="0"/>
          </a:p>
          <a:p>
            <a:r>
              <a:rPr lang="ru-RU" sz="1800" dirty="0" smtClean="0"/>
              <a:t>Международный опыт показывает, что:</a:t>
            </a:r>
          </a:p>
          <a:p>
            <a:pPr lvl="1"/>
            <a:r>
              <a:rPr lang="ru-RU" sz="1600" dirty="0" smtClean="0"/>
              <a:t>СЭМ ведет к повышению ежегодного энергосбережения</a:t>
            </a:r>
            <a:r>
              <a:rPr lang="en-GB" sz="1600" dirty="0" smtClean="0"/>
              <a:t>;</a:t>
            </a:r>
          </a:p>
          <a:p>
            <a:pPr lvl="1"/>
            <a:r>
              <a:rPr lang="ru-RU" sz="1600" dirty="0" smtClean="0"/>
              <a:t>Энерго аудиты основаны на системном подходе (и не только по компонентам, таких как моторы, двигатели и т.п.) и достигают более высоких сбережений</a:t>
            </a:r>
            <a:r>
              <a:rPr lang="en-GB" sz="1600" dirty="0" smtClean="0"/>
              <a:t>;</a:t>
            </a:r>
          </a:p>
          <a:p>
            <a:pPr lvl="1"/>
            <a:r>
              <a:rPr lang="ru-RU" sz="1600" dirty="0" smtClean="0"/>
              <a:t>Потенциал доходит вплоть до </a:t>
            </a:r>
            <a:r>
              <a:rPr lang="en-GB" sz="1600" dirty="0" smtClean="0"/>
              <a:t>40-50%; </a:t>
            </a:r>
          </a:p>
          <a:p>
            <a:r>
              <a:rPr lang="ru-RU" sz="1800" dirty="0" smtClean="0"/>
              <a:t>Эта программа бесплатная: ГЭФ предоставил грант для реализации!</a:t>
            </a:r>
            <a:endParaRPr lang="en-GB" sz="1800" dirty="0" smtClean="0"/>
          </a:p>
          <a:p>
            <a:r>
              <a:rPr lang="ru-RU" sz="1800" dirty="0" smtClean="0"/>
              <a:t>НЕТ</a:t>
            </a:r>
            <a:r>
              <a:rPr lang="en-GB" sz="1800" dirty="0" smtClean="0"/>
              <a:t> </a:t>
            </a:r>
            <a:r>
              <a:rPr lang="ru-RU" sz="1800" dirty="0" smtClean="0"/>
              <a:t>обязательств для предприятий</a:t>
            </a:r>
            <a:r>
              <a:rPr lang="en-GB" sz="1800" dirty="0" smtClean="0"/>
              <a:t> </a:t>
            </a:r>
            <a:r>
              <a:rPr lang="ru-RU" sz="1800" dirty="0" smtClean="0"/>
              <a:t>для финансирования ЕБРР!</a:t>
            </a:r>
            <a:r>
              <a:rPr lang="en-GB" sz="1800" dirty="0" smtClean="0"/>
              <a:t>: </a:t>
            </a:r>
            <a:r>
              <a:rPr lang="en-GB" sz="2400" dirty="0" smtClean="0"/>
              <a:t> </a:t>
            </a:r>
          </a:p>
          <a:p>
            <a:r>
              <a:rPr lang="en-GB" sz="1800" b="1" dirty="0" err="1" smtClean="0"/>
              <a:t>Программа</a:t>
            </a:r>
            <a:r>
              <a:rPr lang="ru-RU" sz="1800" b="1" dirty="0" smtClean="0"/>
              <a:t> </a:t>
            </a:r>
            <a:r>
              <a:rPr lang="ru-RU" sz="1800" dirty="0" smtClean="0"/>
              <a:t>разработает индивидуальный план действия для каждого предприятия и установит  </a:t>
            </a:r>
            <a:endParaRPr lang="en-GB" sz="1800" dirty="0" smtClean="0"/>
          </a:p>
          <a:p>
            <a:pPr>
              <a:buNone/>
            </a:pPr>
            <a:r>
              <a:rPr lang="ru-RU" sz="2400" dirty="0" smtClean="0"/>
              <a:t>		</a:t>
            </a:r>
            <a:r>
              <a:rPr lang="en-GB" sz="2400" dirty="0" smtClean="0"/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«Парнёрство с предприятиями»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B7A22-B553-44F9-8FEC-C26EF21B9202}" type="slidenum">
              <a:rPr lang="en-GB"/>
              <a:pPr/>
              <a:t>4</a:t>
            </a:fld>
            <a:endParaRPr lang="en-GB"/>
          </a:p>
        </p:txBody>
      </p:sp>
      <p:sp>
        <p:nvSpPr>
          <p:cNvPr id="9" name="Right Arrow 8"/>
          <p:cNvSpPr/>
          <p:nvPr/>
        </p:nvSpPr>
        <p:spPr>
          <a:xfrm>
            <a:off x="539552" y="6381328"/>
            <a:ext cx="576263" cy="28892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93100" cy="112474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Энергоемкость России</a:t>
            </a:r>
            <a:endParaRPr lang="en-GB" dirty="0" smtClean="0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228184" y="1700213"/>
            <a:ext cx="2880320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GB" sz="600" dirty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dirty="0"/>
              <a:t>Учитывая тот факт, что Россия</a:t>
            </a:r>
            <a:r>
              <a:rPr lang="en-GB" dirty="0"/>
              <a:t>: </a:t>
            </a:r>
            <a:br>
              <a:rPr lang="en-GB" dirty="0"/>
            </a:br>
            <a:r>
              <a:rPr lang="en-GB" dirty="0"/>
              <a:t>(1) </a:t>
            </a:r>
            <a:r>
              <a:rPr lang="ru-RU" dirty="0"/>
              <a:t>холоднее</a:t>
            </a:r>
            <a:r>
              <a:rPr lang="en-GB" dirty="0"/>
              <a:t>, (2) </a:t>
            </a:r>
            <a:r>
              <a:rPr lang="ru-RU" dirty="0"/>
              <a:t>имеет больший объем тяжелой промышленности</a:t>
            </a:r>
            <a:r>
              <a:rPr lang="en-GB" dirty="0"/>
              <a:t>, (3)</a:t>
            </a:r>
            <a:r>
              <a:rPr lang="ru-RU" dirty="0"/>
              <a:t> имеет территорию больших размеров</a:t>
            </a:r>
            <a:endParaRPr lang="en-GB" dirty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GB" sz="600" dirty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dirty="0"/>
              <a:t>Она все равно в</a:t>
            </a:r>
            <a:r>
              <a:rPr lang="en-GB" dirty="0"/>
              <a:t> 1.5 – 2</a:t>
            </a:r>
            <a:r>
              <a:rPr lang="ru-RU" dirty="0"/>
              <a:t> раза более энергоемкая</a:t>
            </a:r>
            <a:endParaRPr lang="en-GB" dirty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GB" sz="600" b="1" dirty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b="1" dirty="0">
                <a:solidFill>
                  <a:srgbClr val="FF0000"/>
                </a:solidFill>
              </a:rPr>
              <a:t>Много возможностей для сбережения</a:t>
            </a:r>
            <a:endParaRPr lang="en-GB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107504" y="1916832"/>
          <a:ext cx="612068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447856" cy="11890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ea typeface="+mj-ea"/>
              </a:rPr>
              <a:t>Дополнительные возможности ПЭРП</a:t>
            </a:r>
            <a:endParaRPr lang="en-GB" dirty="0"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675"/>
            <a:ext cx="8458200" cy="43926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dirty="0" smtClean="0"/>
              <a:t>Энергоаудит </a:t>
            </a:r>
            <a:r>
              <a:rPr lang="en-US" dirty="0" smtClean="0"/>
              <a:t>–</a:t>
            </a:r>
            <a:r>
              <a:rPr lang="ru-RU" dirty="0" smtClean="0"/>
              <a:t> это хорошее начало перед тем как компания может приступить к размышлению на тему вложения средств в энергоэффективность</a:t>
            </a:r>
            <a:r>
              <a:rPr lang="en-GB" dirty="0" smtClean="0"/>
              <a:t> </a:t>
            </a:r>
            <a:endParaRPr lang="ru-RU" dirty="0" smtClean="0"/>
          </a:p>
          <a:p>
            <a:pPr>
              <a:lnSpc>
                <a:spcPct val="90000"/>
              </a:lnSpc>
            </a:pPr>
            <a:r>
              <a:rPr lang="ru-RU" dirty="0" smtClean="0"/>
              <a:t>Для достижения долгосрочных целей, энергоэффективные меры должны быть привязаны к работы СЭМ</a:t>
            </a:r>
            <a:r>
              <a:rPr lang="en-GB" dirty="0" smtClean="0"/>
              <a:t>;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Основное внимание следует уделять производственному процессу</a:t>
            </a:r>
            <a:r>
              <a:rPr lang="en-GB" dirty="0" smtClean="0"/>
              <a:t>;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Таким образом ПЭРП предлагает больше чем энергоаудит</a:t>
            </a:r>
            <a:r>
              <a:rPr lang="en-GB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ru-RU" dirty="0" smtClean="0"/>
              <a:t>ПЭРП предлагает партнерство для предприятий на больший период времени</a:t>
            </a:r>
            <a:r>
              <a:rPr lang="en-GB" dirty="0" smtClean="0"/>
              <a:t>;</a:t>
            </a:r>
          </a:p>
          <a:p>
            <a:pPr lvl="1">
              <a:lnSpc>
                <a:spcPct val="90000"/>
              </a:lnSpc>
            </a:pPr>
            <a:r>
              <a:rPr lang="ru-RU" dirty="0" smtClean="0"/>
              <a:t>Согласует с компанией какая технико-экономическая и детальная энергетическая оценка при внедрении крупных проектов потребуется, а также необходимость проведения системной оптимизации</a:t>
            </a:r>
            <a:endParaRPr lang="en-GB" dirty="0" smtClean="0"/>
          </a:p>
          <a:p>
            <a:pPr lvl="1">
              <a:lnSpc>
                <a:spcPct val="90000"/>
              </a:lnSpc>
            </a:pPr>
            <a:r>
              <a:rPr lang="ru-RU" dirty="0" smtClean="0"/>
              <a:t>Для обеспечения доступа к потенциальным источникам финансирования подготавливает экономическое обоснование и План Энергоэффективных Инвестиций Предприятия (ПЭИП)</a:t>
            </a:r>
            <a:r>
              <a:rPr lang="en-GB" dirty="0" smtClean="0"/>
              <a:t>.</a:t>
            </a:r>
          </a:p>
          <a:p>
            <a:pPr>
              <a:lnSpc>
                <a:spcPct val="90000"/>
              </a:lnSpc>
            </a:pPr>
            <a:endParaRPr lang="en-GB" sz="17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6565A-F5DD-4B50-AFDD-0F514AA22EA8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 txBox="1">
            <a:spLocks/>
          </p:cNvSpPr>
          <p:nvPr/>
        </p:nvSpPr>
        <p:spPr>
          <a:xfrm>
            <a:off x="611560" y="2060848"/>
            <a:ext cx="8136904" cy="381642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5400" dirty="0" smtClean="0">
                <a:solidFill>
                  <a:schemeClr val="bg1"/>
                </a:solidFill>
              </a:rPr>
              <a:t>Зачем</a:t>
            </a:r>
            <a:r>
              <a:rPr lang="en-US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Систем Энергоменеджмента</a:t>
            </a:r>
            <a:r>
              <a:rPr lang="en-US" sz="5400" dirty="0" smtClean="0">
                <a:solidFill>
                  <a:schemeClr val="bg1"/>
                </a:solidFill>
              </a:rPr>
              <a:t>?</a:t>
            </a:r>
          </a:p>
          <a:p>
            <a:pPr lvl="0">
              <a:spcBef>
                <a:spcPct val="20000"/>
              </a:spcBef>
              <a:defRPr/>
            </a:pPr>
            <a:endParaRPr lang="en-US" sz="54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66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660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AB6DE47-E9D6-4990-98DC-5BD50A4A2778}" type="slidenum">
              <a:rPr lang="en-US" smtClean="0">
                <a:solidFill>
                  <a:schemeClr val="bg1"/>
                </a:solidFill>
              </a:rPr>
              <a:pPr/>
              <a:t>7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Стандартный уровень энергоэффективности в промышленных организациях при наличии СЭМ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A971A7-586C-4E9E-A685-8C085C521143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20484" name="TextBox 7"/>
          <p:cNvSpPr txBox="1">
            <a:spLocks noChangeArrowheads="1"/>
          </p:cNvSpPr>
          <p:nvPr/>
        </p:nvSpPr>
        <p:spPr bwMode="auto">
          <a:xfrm>
            <a:off x="6588125" y="6237288"/>
            <a:ext cx="13684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/>
              <a:t>Источник</a:t>
            </a:r>
            <a:r>
              <a:rPr lang="en-GB" sz="800"/>
              <a:t>: UNIDO</a:t>
            </a:r>
          </a:p>
        </p:txBody>
      </p:sp>
      <p:pic>
        <p:nvPicPr>
          <p:cNvPr id="204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38325"/>
            <a:ext cx="8208963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Энергоменеджмент</a:t>
            </a:r>
            <a:r>
              <a:rPr lang="en-GB" dirty="0" smtClean="0"/>
              <a:t>:</a:t>
            </a:r>
            <a:br>
              <a:rPr lang="en-GB" dirty="0" smtClean="0"/>
            </a:br>
            <a:r>
              <a:rPr lang="ru-RU" dirty="0" smtClean="0"/>
              <a:t>Вот почему нам следует «</a:t>
            </a:r>
            <a:r>
              <a:rPr lang="ru-RU" dirty="0" err="1" smtClean="0"/>
              <a:t>заморочиться</a:t>
            </a:r>
            <a:r>
              <a:rPr lang="ru-RU" dirty="0" smtClean="0"/>
              <a:t>»</a:t>
            </a:r>
            <a:r>
              <a:rPr lang="en-GB" dirty="0" smtClean="0"/>
              <a:t>!</a:t>
            </a:r>
            <a:endParaRPr lang="en-GB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916832"/>
            <a:ext cx="8784976" cy="4248472"/>
          </a:xfrm>
        </p:spPr>
        <p:txBody>
          <a:bodyPr rtlCol="0">
            <a:normAutofit/>
          </a:bodyPr>
          <a:lstStyle/>
          <a:p>
            <a:pPr marL="342900" indent="-342900">
              <a:defRPr/>
            </a:pPr>
            <a:r>
              <a:rPr lang="ru-RU" sz="2400" dirty="0" smtClean="0"/>
              <a:t>Для крупных предприятий-энергопотребителей-это основной стоимостной фактор и СЭМ – это эффективный метод контроля статьи энергозатрат. </a:t>
            </a:r>
          </a:p>
          <a:p>
            <a:pPr marL="342900" indent="-342900">
              <a:defRPr/>
            </a:pPr>
            <a:r>
              <a:rPr lang="ru-RU" sz="2400" dirty="0" smtClean="0"/>
              <a:t>Цены на энергию продолжают расти.</a:t>
            </a:r>
          </a:p>
          <a:p>
            <a:pPr marL="342900" indent="-342900">
              <a:defRPr/>
            </a:pPr>
            <a:r>
              <a:rPr lang="ru-RU" sz="2400" dirty="0" smtClean="0"/>
              <a:t>СЭМ дает дополнительные </a:t>
            </a:r>
            <a:r>
              <a:rPr lang="ru-RU" sz="2400" u="sng" dirty="0" smtClean="0"/>
              <a:t>не энергетические</a:t>
            </a:r>
            <a:r>
              <a:rPr lang="ru-RU" sz="2400" dirty="0" smtClean="0"/>
              <a:t> преимущества</a:t>
            </a:r>
            <a:r>
              <a:rPr lang="en-GB" sz="2400" dirty="0" smtClean="0"/>
              <a:t> </a:t>
            </a:r>
            <a:r>
              <a:rPr lang="en-GB" sz="2400" dirty="0" smtClean="0">
                <a:solidFill>
                  <a:srgbClr val="C00000"/>
                </a:solidFill>
              </a:rPr>
              <a:t>: </a:t>
            </a:r>
            <a:endParaRPr lang="ru-RU" sz="2400" dirty="0" smtClean="0">
              <a:solidFill>
                <a:srgbClr val="C00000"/>
              </a:solidFill>
            </a:endParaRPr>
          </a:p>
          <a:p>
            <a:pPr marL="852487" lvl="1" indent="-342900"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сокращение производственных отходов, </a:t>
            </a:r>
          </a:p>
          <a:p>
            <a:pPr marL="852487" lvl="1" indent="-342900"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снижение эксплуатационных затрат, </a:t>
            </a:r>
          </a:p>
          <a:p>
            <a:pPr marL="852487" lvl="1" indent="-342900"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увеличение производительности</a:t>
            </a:r>
          </a:p>
          <a:p>
            <a:pPr marL="342900" indent="-342900">
              <a:defRPr/>
            </a:pPr>
            <a:r>
              <a:rPr lang="ru-RU" sz="2400" dirty="0" smtClean="0"/>
              <a:t>Повышенный уровень конкурентоспособности</a:t>
            </a:r>
            <a:r>
              <a:rPr lang="en-GB" sz="2400" dirty="0" smtClean="0"/>
              <a:t>  - </a:t>
            </a:r>
            <a:r>
              <a:rPr lang="ru-RU" sz="2400" dirty="0" smtClean="0"/>
              <a:t>Как на местном, так и международном рынках</a:t>
            </a:r>
            <a:endParaRPr lang="en-GB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62A0F-C4E0-460D-8F16-BB02C11BF857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WH_Corp_Template_FLAT_2011">
  <a:themeElements>
    <a:clrScheme name="MWH Theme">
      <a:dk1>
        <a:srgbClr val="000000"/>
      </a:dk1>
      <a:lt1>
        <a:srgbClr val="FFFFFF"/>
      </a:lt1>
      <a:dk2>
        <a:srgbClr val="7E7F81"/>
      </a:dk2>
      <a:lt2>
        <a:srgbClr val="FFFFFF"/>
      </a:lt2>
      <a:accent1>
        <a:srgbClr val="0083A6"/>
      </a:accent1>
      <a:accent2>
        <a:srgbClr val="FBE57B"/>
      </a:accent2>
      <a:accent3>
        <a:srgbClr val="D14F2A"/>
      </a:accent3>
      <a:accent4>
        <a:srgbClr val="224859"/>
      </a:accent4>
      <a:accent5>
        <a:srgbClr val="869644"/>
      </a:accent5>
      <a:accent6>
        <a:srgbClr val="B4CBCE"/>
      </a:accent6>
      <a:hlink>
        <a:srgbClr val="FF0000"/>
      </a:hlink>
      <a:folHlink>
        <a:srgbClr val="FEBE3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WH Theme">
    <a:dk1>
      <a:srgbClr val="000000"/>
    </a:dk1>
    <a:lt1>
      <a:srgbClr val="FFFFFF"/>
    </a:lt1>
    <a:dk2>
      <a:srgbClr val="7E7F81"/>
    </a:dk2>
    <a:lt2>
      <a:srgbClr val="FFFFFF"/>
    </a:lt2>
    <a:accent1>
      <a:srgbClr val="0083A6"/>
    </a:accent1>
    <a:accent2>
      <a:srgbClr val="FBE57B"/>
    </a:accent2>
    <a:accent3>
      <a:srgbClr val="D14F2A"/>
    </a:accent3>
    <a:accent4>
      <a:srgbClr val="224859"/>
    </a:accent4>
    <a:accent5>
      <a:srgbClr val="869644"/>
    </a:accent5>
    <a:accent6>
      <a:srgbClr val="B4CBCE"/>
    </a:accent6>
    <a:hlink>
      <a:srgbClr val="FF0000"/>
    </a:hlink>
    <a:folHlink>
      <a:srgbClr val="FEBE36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B6E6051-9B2C-4EC9-9E61-EE92128DD6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914C978-31C1-48F3-9AF4-292200DDC8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68DC5C-1063-436D-B798-44EB846F36EE}">
  <ds:schemaRefs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MWH_Corp_Template_FLAT_2011</Template>
  <TotalTime>8923</TotalTime>
  <Words>1467</Words>
  <Application>Microsoft Office PowerPoint</Application>
  <PresentationFormat>On-screen Show (4:3)</PresentationFormat>
  <Paragraphs>244</Paragraphs>
  <Slides>24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MWH_Corp_Template_FLAT_2011</vt:lpstr>
      <vt:lpstr>Презентация программы и Систем Энергоменеджмента    Альберт Звиринг Руководитель проекта апрель 2012  </vt:lpstr>
      <vt:lpstr>Slide 2</vt:lpstr>
      <vt:lpstr> Программа</vt:lpstr>
      <vt:lpstr> Почему ПЭРП?</vt:lpstr>
      <vt:lpstr>Энергоемкость России</vt:lpstr>
      <vt:lpstr>Дополнительные возможности ПЭРП</vt:lpstr>
      <vt:lpstr>Slide 7</vt:lpstr>
      <vt:lpstr>Стандартный уровень энергоэффективности в промышленных организациях при наличии СЭМ</vt:lpstr>
      <vt:lpstr>Энергоменеджмент: Вот почему нам следует «заморочиться»!</vt:lpstr>
      <vt:lpstr>Slide 10</vt:lpstr>
      <vt:lpstr>Улучшение существующей СЭМ</vt:lpstr>
      <vt:lpstr>Истории успеха СЭМ</vt:lpstr>
      <vt:lpstr>Примеры успешной реализации в России</vt:lpstr>
      <vt:lpstr>Slide 14</vt:lpstr>
      <vt:lpstr>Эффективность производственного процесса</vt:lpstr>
      <vt:lpstr>Эффективность производственного процесса: Цемент (1)</vt:lpstr>
      <vt:lpstr>Эффективность производственного процесса: Цемент (2)</vt:lpstr>
      <vt:lpstr>Практический пример:  Металлургический завод</vt:lpstr>
      <vt:lpstr>Практический пример: малозатратный проект в химическое производство</vt:lpstr>
      <vt:lpstr>Инвестиционный план предприятия</vt:lpstr>
      <vt:lpstr>Slide 21</vt:lpstr>
      <vt:lpstr> Участие</vt:lpstr>
      <vt:lpstr>Заинтересовались? Или Вам нужно больше информации?</vt:lpstr>
      <vt:lpstr>Slide 24</vt:lpstr>
    </vt:vector>
  </TitlesOfParts>
  <Company>MWH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ISO 50001:2011 Energy management systems – Requirements with guidance for use June 2011</dc:title>
  <dc:creator>MWH</dc:creator>
  <cp:lastModifiedBy>Albert</cp:lastModifiedBy>
  <cp:revision>954</cp:revision>
  <dcterms:created xsi:type="dcterms:W3CDTF">2011-06-23T10:45:06Z</dcterms:created>
  <dcterms:modified xsi:type="dcterms:W3CDTF">2012-04-02T21:05:07Z</dcterms:modified>
</cp:coreProperties>
</file>