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6"/>
  </p:notesMasterIdLst>
  <p:sldIdLst>
    <p:sldId id="256" r:id="rId2"/>
    <p:sldId id="257" r:id="rId3"/>
    <p:sldId id="280" r:id="rId4"/>
    <p:sldId id="270" r:id="rId5"/>
    <p:sldId id="271" r:id="rId6"/>
    <p:sldId id="272" r:id="rId7"/>
    <p:sldId id="268" r:id="rId8"/>
    <p:sldId id="269" r:id="rId9"/>
    <p:sldId id="260" r:id="rId10"/>
    <p:sldId id="261" r:id="rId11"/>
    <p:sldId id="273" r:id="rId12"/>
    <p:sldId id="278" r:id="rId13"/>
    <p:sldId id="265" r:id="rId14"/>
    <p:sldId id="279" r:id="rId15"/>
    <p:sldId id="276" r:id="rId16"/>
    <p:sldId id="259" r:id="rId17"/>
    <p:sldId id="264" r:id="rId18"/>
    <p:sldId id="275" r:id="rId19"/>
    <p:sldId id="277" r:id="rId20"/>
    <p:sldId id="263" r:id="rId21"/>
    <p:sldId id="266" r:id="rId22"/>
    <p:sldId id="262" r:id="rId23"/>
    <p:sldId id="274" r:id="rId24"/>
    <p:sldId id="26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1667" autoAdjust="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0C9E28-F4D2-451B-B13C-72460B58B60E}" type="datetimeFigureOut">
              <a:rPr lang="ru-RU" smtClean="0"/>
              <a:pPr/>
              <a:t>03.04.2012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571A3F-7517-46EE-8950-E8A49BD8879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71A3F-7517-46EE-8950-E8A49BD8879D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71A3F-7517-46EE-8950-E8A49BD8879D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7F5A5-8D02-46B7-ACAA-2474234C2E76}" type="datetime1">
              <a:rPr lang="ru-RU" smtClean="0"/>
              <a:t>03.04.2012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ЗАО "Лаборатория индустриальных технологий"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2D0DB5B8-78D5-4F91-A289-E086D49C46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3686B-0457-4DE3-8E47-D65ABE4109A7}" type="datetime1">
              <a:rPr lang="ru-RU" smtClean="0"/>
              <a:t>03.04.2012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ЗАО "Лаборатория индустриальных технологий"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DB5B8-78D5-4F91-A289-E086D49C46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5A446-55FE-4199-A0C0-1454F8FA2328}" type="datetime1">
              <a:rPr lang="ru-RU" smtClean="0"/>
              <a:t>03.04.2012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ЗАО "Лаборатория индустриальных технологий"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DB5B8-78D5-4F91-A289-E086D49C46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F4BA1-A420-498C-BE19-AD411556DDD8}" type="datetime1">
              <a:rPr lang="ru-RU" smtClean="0"/>
              <a:t>03.04.2012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ЗАО "Лаборатория индустриальных технологий"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DB5B8-78D5-4F91-A289-E086D49C46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FEDFE-88E9-4298-B753-B4C8583F44ED}" type="datetime1">
              <a:rPr lang="ru-RU" smtClean="0"/>
              <a:t>03.04.2012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r>
              <a:rPr lang="ru-RU" smtClean="0"/>
              <a:t>ЗАО "Лаборатория индустриальных технологий"</a:t>
            </a: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D0DB5B8-78D5-4F91-A289-E086D49C46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1566A-3298-4E99-B46B-463596B6C3FC}" type="datetime1">
              <a:rPr lang="ru-RU" smtClean="0"/>
              <a:t>03.04.2012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ЗАО "Лаборатория индустриальных технологий"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DB5B8-78D5-4F91-A289-E086D49C46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60C55-16C0-4649-B55B-FE0896EEF433}" type="datetime1">
              <a:rPr lang="ru-RU" smtClean="0"/>
              <a:t>03.04.2012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ЗАО "Лаборатория индустриальных технологий"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DB5B8-78D5-4F91-A289-E086D49C46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7819E-BD8C-4906-98C0-62603EB79798}" type="datetime1">
              <a:rPr lang="ru-RU" smtClean="0"/>
              <a:t>03.04.2012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ЗАО "Лаборатория индустриальных технологий"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DB5B8-78D5-4F91-A289-E086D49C46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1AAF7-0A4D-4D4D-AEC0-D02660925A06}" type="datetime1">
              <a:rPr lang="ru-RU" smtClean="0"/>
              <a:t>03.04.2012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ЗАО "Лаборатория индустриальных технологий"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DB5B8-78D5-4F91-A289-E086D49C46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CBD6-14CC-4698-A1C6-6F3A0E6E8785}" type="datetime1">
              <a:rPr lang="ru-RU" smtClean="0"/>
              <a:t>03.04.2012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ЗАО "Лаборатория индустриальных технологий"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DB5B8-78D5-4F91-A289-E086D49C46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8F9A3-CB12-4F1C-ACD3-0F838A55D443}" type="datetime1">
              <a:rPr lang="ru-RU" smtClean="0"/>
              <a:t>03.04.2012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r>
              <a:rPr lang="ru-RU" smtClean="0"/>
              <a:t>ЗАО "Лаборатория индустриальных технологий"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D0DB5B8-78D5-4F91-A289-E086D49C46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3D117D7-0AC4-424B-98B6-52F4C1C77B9D}" type="datetime1">
              <a:rPr lang="ru-RU" smtClean="0"/>
              <a:t>03.04.2012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ЗАО "Лаборатория индустриальных технологий"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2D0DB5B8-78D5-4F91-A289-E086D49C46C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272893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Семинар по</a:t>
            </a:r>
          </a:p>
          <a:p>
            <a:r>
              <a:rPr lang="ru-RU" dirty="0" smtClean="0"/>
              <a:t>«Программе </a:t>
            </a:r>
            <a:r>
              <a:rPr lang="ru-RU" dirty="0" err="1" smtClean="0"/>
              <a:t>энергоэффективности</a:t>
            </a:r>
            <a:r>
              <a:rPr lang="ru-RU" dirty="0" smtClean="0"/>
              <a:t> в Российской промышленности»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1200" dirty="0" smtClean="0"/>
              <a:t>3 апреля 2012 г.</a:t>
            </a:r>
          </a:p>
          <a:p>
            <a:r>
              <a:rPr lang="ru-RU" sz="1200" dirty="0" smtClean="0"/>
              <a:t>г. Волгоград</a:t>
            </a:r>
            <a:endParaRPr lang="ru-RU" sz="1200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1285860"/>
            <a:ext cx="7772400" cy="1470025"/>
          </a:xfrm>
        </p:spPr>
        <p:txBody>
          <a:bodyPr/>
          <a:lstStyle/>
          <a:p>
            <a:r>
              <a:rPr lang="ru-RU" dirty="0" err="1" smtClean="0"/>
              <a:t>Энергоэффективные</a:t>
            </a:r>
            <a:r>
              <a:rPr lang="ru-RU" dirty="0" smtClean="0"/>
              <a:t> технологии распределения электроэнергии</a:t>
            </a:r>
            <a:endParaRPr lang="ru-RU" dirty="0"/>
          </a:p>
        </p:txBody>
      </p:sp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7500958" y="5000636"/>
            <a:ext cx="1154113" cy="1339850"/>
            <a:chOff x="0" y="0"/>
            <a:chExt cx="19999" cy="19999"/>
          </a:xfrm>
        </p:grpSpPr>
        <p:sp>
          <p:nvSpPr>
            <p:cNvPr id="7171" name="Rectangle 3"/>
            <p:cNvSpPr>
              <a:spLocks noChangeArrowheads="1"/>
            </p:cNvSpPr>
            <p:nvPr/>
          </p:nvSpPr>
          <p:spPr bwMode="auto">
            <a:xfrm>
              <a:off x="4678" y="0"/>
              <a:ext cx="13880" cy="3194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marL="0" lvl="0" indent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tabLst/>
              </a:pPr>
              <a:r>
                <a:rPr kumimoji="0" lang="ru-RU" sz="1100" b="1" i="0" u="sng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 Gothic" pitchFamily="34" charset="0"/>
                </a:rPr>
                <a:t>InTechLab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grpSp>
          <p:nvGrpSpPr>
            <p:cNvPr id="7172" name="Group 4"/>
            <p:cNvGrpSpPr>
              <a:grpSpLocks/>
            </p:cNvGrpSpPr>
            <p:nvPr/>
          </p:nvGrpSpPr>
          <p:grpSpPr bwMode="auto">
            <a:xfrm>
              <a:off x="0" y="9"/>
              <a:ext cx="19999" cy="19990"/>
              <a:chOff x="461" y="72"/>
              <a:chExt cx="1817" cy="2109"/>
            </a:xfrm>
          </p:grpSpPr>
          <p:sp>
            <p:nvSpPr>
              <p:cNvPr id="7173" name="Oval 5"/>
              <p:cNvSpPr>
                <a:spLocks noChangeArrowheads="1"/>
              </p:cNvSpPr>
              <p:nvPr/>
            </p:nvSpPr>
            <p:spPr bwMode="auto">
              <a:xfrm>
                <a:off x="461" y="72"/>
                <a:ext cx="303" cy="303"/>
              </a:xfrm>
              <a:prstGeom prst="ellips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174" name="Rectangle 6"/>
              <p:cNvSpPr>
                <a:spLocks noChangeArrowheads="1"/>
              </p:cNvSpPr>
              <p:nvPr/>
            </p:nvSpPr>
            <p:spPr bwMode="auto">
              <a:xfrm>
                <a:off x="461" y="476"/>
                <a:ext cx="303" cy="1211"/>
              </a:xfrm>
              <a:prstGeom prst="rect">
                <a:avLst/>
              </a:prstGeom>
              <a:noFill/>
              <a:ln w="254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175" name="Line 7"/>
              <p:cNvSpPr>
                <a:spLocks noChangeShapeType="1"/>
              </p:cNvSpPr>
              <p:nvPr/>
            </p:nvSpPr>
            <p:spPr bwMode="auto">
              <a:xfrm>
                <a:off x="663" y="1786"/>
                <a:ext cx="1414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176" name="Line 8"/>
              <p:cNvSpPr>
                <a:spLocks noChangeShapeType="1"/>
              </p:cNvSpPr>
              <p:nvPr/>
            </p:nvSpPr>
            <p:spPr bwMode="auto">
              <a:xfrm>
                <a:off x="814" y="1887"/>
                <a:ext cx="1111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177" name="Line 9"/>
              <p:cNvSpPr>
                <a:spLocks noChangeShapeType="1"/>
              </p:cNvSpPr>
              <p:nvPr/>
            </p:nvSpPr>
            <p:spPr bwMode="auto">
              <a:xfrm>
                <a:off x="1016" y="1988"/>
                <a:ext cx="707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178" name="Line 10"/>
              <p:cNvSpPr>
                <a:spLocks noChangeShapeType="1"/>
              </p:cNvSpPr>
              <p:nvPr/>
            </p:nvSpPr>
            <p:spPr bwMode="auto">
              <a:xfrm>
                <a:off x="1188" y="2089"/>
                <a:ext cx="358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179" name="Line 11"/>
              <p:cNvSpPr>
                <a:spLocks noChangeShapeType="1"/>
              </p:cNvSpPr>
              <p:nvPr/>
            </p:nvSpPr>
            <p:spPr bwMode="auto">
              <a:xfrm>
                <a:off x="1336" y="2180"/>
                <a:ext cx="64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grpSp>
            <p:nvGrpSpPr>
              <p:cNvPr id="7180" name="Group 12"/>
              <p:cNvGrpSpPr>
                <a:grpSpLocks/>
              </p:cNvGrpSpPr>
              <p:nvPr/>
            </p:nvGrpSpPr>
            <p:grpSpPr bwMode="auto">
              <a:xfrm>
                <a:off x="1671" y="474"/>
                <a:ext cx="607" cy="1213"/>
                <a:chOff x="1671" y="474"/>
                <a:chExt cx="607" cy="1213"/>
              </a:xfrm>
            </p:grpSpPr>
            <p:sp>
              <p:nvSpPr>
                <p:cNvPr id="7181" name="Line 13"/>
                <p:cNvSpPr>
                  <a:spLocks noChangeShapeType="1"/>
                </p:cNvSpPr>
                <p:nvPr/>
              </p:nvSpPr>
              <p:spPr bwMode="auto">
                <a:xfrm flipV="1">
                  <a:off x="1671" y="474"/>
                  <a:ext cx="1" cy="1212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7182" name="Line 14"/>
                <p:cNvSpPr>
                  <a:spLocks noChangeShapeType="1"/>
                </p:cNvSpPr>
                <p:nvPr/>
              </p:nvSpPr>
              <p:spPr bwMode="auto">
                <a:xfrm>
                  <a:off x="1671" y="474"/>
                  <a:ext cx="304" cy="1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7183" name="Line 15"/>
                <p:cNvSpPr>
                  <a:spLocks noChangeShapeType="1"/>
                </p:cNvSpPr>
                <p:nvPr/>
              </p:nvSpPr>
              <p:spPr bwMode="auto">
                <a:xfrm>
                  <a:off x="1974" y="474"/>
                  <a:ext cx="1" cy="60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7184" name="Line 16"/>
                <p:cNvSpPr>
                  <a:spLocks noChangeShapeType="1"/>
                </p:cNvSpPr>
                <p:nvPr/>
              </p:nvSpPr>
              <p:spPr bwMode="auto">
                <a:xfrm>
                  <a:off x="1974" y="1080"/>
                  <a:ext cx="304" cy="1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7185" name="Line 17"/>
                <p:cNvSpPr>
                  <a:spLocks noChangeShapeType="1"/>
                </p:cNvSpPr>
                <p:nvPr/>
              </p:nvSpPr>
              <p:spPr bwMode="auto">
                <a:xfrm>
                  <a:off x="2277" y="1080"/>
                  <a:ext cx="1" cy="60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7186" name="Line 18"/>
                <p:cNvSpPr>
                  <a:spLocks noChangeShapeType="1"/>
                </p:cNvSpPr>
                <p:nvPr/>
              </p:nvSpPr>
              <p:spPr bwMode="auto">
                <a:xfrm flipH="1">
                  <a:off x="1671" y="1685"/>
                  <a:ext cx="607" cy="1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  <p:grpSp>
            <p:nvGrpSpPr>
              <p:cNvPr id="7187" name="Group 19"/>
              <p:cNvGrpSpPr>
                <a:grpSpLocks/>
              </p:cNvGrpSpPr>
              <p:nvPr/>
            </p:nvGrpSpPr>
            <p:grpSpPr bwMode="auto">
              <a:xfrm>
                <a:off x="915" y="474"/>
                <a:ext cx="607" cy="1213"/>
                <a:chOff x="915" y="474"/>
                <a:chExt cx="607" cy="1213"/>
              </a:xfrm>
            </p:grpSpPr>
            <p:sp>
              <p:nvSpPr>
                <p:cNvPr id="7188" name="Line 20"/>
                <p:cNvSpPr>
                  <a:spLocks noChangeShapeType="1"/>
                </p:cNvSpPr>
                <p:nvPr/>
              </p:nvSpPr>
              <p:spPr bwMode="auto">
                <a:xfrm>
                  <a:off x="915" y="474"/>
                  <a:ext cx="607" cy="1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7189" name="Line 21"/>
                <p:cNvSpPr>
                  <a:spLocks noChangeShapeType="1"/>
                </p:cNvSpPr>
                <p:nvPr/>
              </p:nvSpPr>
              <p:spPr bwMode="auto">
                <a:xfrm>
                  <a:off x="1520" y="474"/>
                  <a:ext cx="1" cy="60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7190" name="Line 22"/>
                <p:cNvSpPr>
                  <a:spLocks noChangeShapeType="1"/>
                </p:cNvSpPr>
                <p:nvPr/>
              </p:nvSpPr>
              <p:spPr bwMode="auto">
                <a:xfrm flipH="1">
                  <a:off x="1369" y="1080"/>
                  <a:ext cx="153" cy="1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7191" name="Line 23"/>
                <p:cNvSpPr>
                  <a:spLocks noChangeShapeType="1"/>
                </p:cNvSpPr>
                <p:nvPr/>
              </p:nvSpPr>
              <p:spPr bwMode="auto">
                <a:xfrm>
                  <a:off x="1369" y="1080"/>
                  <a:ext cx="1" cy="60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7192" name="Line 24"/>
                <p:cNvSpPr>
                  <a:spLocks noChangeShapeType="1"/>
                </p:cNvSpPr>
                <p:nvPr/>
              </p:nvSpPr>
              <p:spPr bwMode="auto">
                <a:xfrm flipH="1">
                  <a:off x="1067" y="1685"/>
                  <a:ext cx="304" cy="1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7193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1067" y="1080"/>
                  <a:ext cx="1" cy="60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7194" name="Line 26"/>
                <p:cNvSpPr>
                  <a:spLocks noChangeShapeType="1"/>
                </p:cNvSpPr>
                <p:nvPr/>
              </p:nvSpPr>
              <p:spPr bwMode="auto">
                <a:xfrm flipH="1">
                  <a:off x="915" y="1080"/>
                  <a:ext cx="153" cy="1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7195" name="Line 27"/>
                <p:cNvSpPr>
                  <a:spLocks noChangeShapeType="1"/>
                </p:cNvSpPr>
                <p:nvPr/>
              </p:nvSpPr>
              <p:spPr bwMode="auto">
                <a:xfrm flipV="1">
                  <a:off x="915" y="474"/>
                  <a:ext cx="1" cy="60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30" name="Нижний колонтитул 29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4229104" cy="457200"/>
          </a:xfrm>
        </p:spPr>
        <p:txBody>
          <a:bodyPr/>
          <a:lstStyle/>
          <a:p>
            <a:r>
              <a:rPr lang="ru-RU" dirty="0" smtClean="0"/>
              <a:t>ЗАО "Лаборатория индустриальных технологий"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Оптимальное напряжение двигателя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000240"/>
            <a:ext cx="7772400" cy="2866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914400" y="6357958"/>
            <a:ext cx="7872442" cy="271442"/>
          </a:xfrm>
        </p:spPr>
        <p:txBody>
          <a:bodyPr/>
          <a:lstStyle/>
          <a:p>
            <a:pPr algn="r"/>
            <a:r>
              <a:rPr lang="ru-RU" sz="1000" dirty="0" smtClean="0">
                <a:latin typeface="Century Gothic" pitchFamily="34" charset="0"/>
              </a:rPr>
              <a:t>ЗАО "Лаборатория индустриальных технологий"</a:t>
            </a:r>
            <a:endParaRPr lang="ru-RU" sz="1000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Компромисс или оптимизация?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6 кВ + 380 В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dirty="0" smtClean="0"/>
              <a:t>Выбор для каждой задачи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Напряжение 6 кВ пригодно и для распределения, и для питания двигателей</a:t>
            </a:r>
          </a:p>
          <a:p>
            <a:r>
              <a:rPr lang="ru-RU" dirty="0" smtClean="0"/>
              <a:t>Высокие потери в сетях и слишком высоко для большинства двигателей</a:t>
            </a:r>
          </a:p>
          <a:p>
            <a:r>
              <a:rPr lang="ru-RU" dirty="0" smtClean="0"/>
              <a:t>Затруднено внедрение приводов с ЧР и ПП</a:t>
            </a:r>
          </a:p>
          <a:p>
            <a:r>
              <a:rPr lang="ru-RU" dirty="0" smtClean="0"/>
              <a:t>Высокие токи К.З. и большие сечения кабелей</a:t>
            </a:r>
          </a:p>
          <a:p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4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Для распределение может быть выбрано более высокое напряжение (например 20 кВ)</a:t>
            </a:r>
          </a:p>
          <a:p>
            <a:r>
              <a:rPr lang="ru-RU" dirty="0" smtClean="0"/>
              <a:t>Для питания двигателей применяет оптимальное напряжение для каждого диапазона мощности</a:t>
            </a:r>
          </a:p>
          <a:p>
            <a:r>
              <a:rPr lang="ru-RU" dirty="0" smtClean="0"/>
              <a:t>Более сложная структура сети, но при этом минимизируются потери в каждом сегменте</a:t>
            </a:r>
            <a:endParaRPr lang="ru-RU" dirty="0"/>
          </a:p>
        </p:txBody>
      </p:sp>
      <p:sp>
        <p:nvSpPr>
          <p:cNvPr id="10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914400" y="6357958"/>
            <a:ext cx="7872442" cy="271442"/>
          </a:xfrm>
        </p:spPr>
        <p:txBody>
          <a:bodyPr/>
          <a:lstStyle/>
          <a:p>
            <a:pPr algn="r"/>
            <a:r>
              <a:rPr lang="ru-RU" sz="1000" dirty="0" smtClean="0">
                <a:latin typeface="Century Gothic" pitchFamily="34" charset="0"/>
              </a:rPr>
              <a:t>ЗАО "Лаборатория индустриальных технологий"</a:t>
            </a:r>
            <a:endParaRPr lang="ru-RU" sz="1000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Перспективное напряжение – 20 кВ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000100" y="1500174"/>
            <a:ext cx="70009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7030A0"/>
                </a:solidFill>
              </a:rPr>
              <a:t>Напряжение 20 кВ имеет некоторые принципиальные преимущества перед 10 и 35 кВ. Его легче применить во внутрицеховых сетях, чем напряжение 35 кВ, для этого потребуются более легкие и дешевые аппараты и кабели, чем при 35 кВ. При использовании напряжения 20 кВ снижаются годовые расходы по сравнению с применением напряжения 10 кВ за счет уменьшения потерь электроэнергии в сетях, трансформаторах и другом электрооборудовании, уменьшаются токи короткого замыкания, несколько облегчается питание отдельных удаленных потребителей как самого предприятия, так и ближайшего района. Однако несмотря на это, напряжение 20 кВ не находит применения на промышленных </a:t>
            </a:r>
            <a:r>
              <a:rPr lang="ru-RU" i="1" dirty="0" smtClean="0">
                <a:solidFill>
                  <a:srgbClr val="7030A0"/>
                </a:solidFill>
              </a:rPr>
              <a:t>предприятиях </a:t>
            </a:r>
            <a:r>
              <a:rPr lang="en-US" i="1" dirty="0" smtClean="0">
                <a:solidFill>
                  <a:srgbClr val="7030A0"/>
                </a:solidFill>
              </a:rPr>
              <a:t>&lt;…&gt;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3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928662" y="6357958"/>
            <a:ext cx="7872442" cy="271442"/>
          </a:xfrm>
        </p:spPr>
        <p:txBody>
          <a:bodyPr/>
          <a:lstStyle/>
          <a:p>
            <a:pPr algn="r"/>
            <a:r>
              <a:rPr lang="ru-RU" sz="1000" dirty="0" smtClean="0">
                <a:latin typeface="Century Gothic" pitchFamily="34" charset="0"/>
              </a:rPr>
              <a:t>ЗАО "Лаборатория индустриальных технологий"</a:t>
            </a:r>
            <a:endParaRPr lang="ru-RU" sz="1000" dirty="0">
              <a:latin typeface="Century Gothic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28728" y="5429264"/>
            <a:ext cx="6715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Е</a:t>
            </a:r>
            <a:r>
              <a:rPr lang="ru-RU" sz="1400" dirty="0" smtClean="0"/>
              <a:t>рмилов А. А., Электроснабжение промышленных предприятий.  Москва, 1977. 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7772400" cy="5714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Сравнение потерь в сетях 6 и 20 кВ</a:t>
            </a:r>
            <a:endParaRPr lang="ru-RU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000108"/>
            <a:ext cx="7270022" cy="5341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914400" y="6357958"/>
            <a:ext cx="7872442" cy="271442"/>
          </a:xfrm>
        </p:spPr>
        <p:txBody>
          <a:bodyPr/>
          <a:lstStyle/>
          <a:p>
            <a:pPr algn="r"/>
            <a:r>
              <a:rPr lang="ru-RU" sz="1000" dirty="0" smtClean="0">
                <a:latin typeface="Century Gothic" pitchFamily="34" charset="0"/>
              </a:rPr>
              <a:t>ЗАО "Лаборатория индустриальных технологий"</a:t>
            </a:r>
            <a:endParaRPr lang="ru-RU" sz="1000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Оптимальная схема</a:t>
            </a:r>
            <a:endParaRPr lang="ru-RU" dirty="0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914400" y="6357958"/>
            <a:ext cx="7872442" cy="271442"/>
          </a:xfrm>
        </p:spPr>
        <p:txBody>
          <a:bodyPr/>
          <a:lstStyle/>
          <a:p>
            <a:pPr algn="r"/>
            <a:r>
              <a:rPr lang="ru-RU" sz="1000" dirty="0" smtClean="0">
                <a:latin typeface="Century Gothic" pitchFamily="34" charset="0"/>
              </a:rPr>
              <a:t>ЗАО "Лаборатория индустриальных технологий"</a:t>
            </a:r>
            <a:endParaRPr lang="ru-RU" sz="1000" dirty="0">
              <a:latin typeface="Century Gothic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8474" y="1357299"/>
            <a:ext cx="5210390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Частотный привод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928662" y="1357298"/>
            <a:ext cx="7772400" cy="4572000"/>
          </a:xfrm>
        </p:spPr>
        <p:txBody>
          <a:bodyPr/>
          <a:lstStyle/>
          <a:p>
            <a:r>
              <a:rPr lang="ru-RU" dirty="0" smtClean="0"/>
              <a:t>Главный вопрос – что делать с двигателями 6 кВ?</a:t>
            </a:r>
            <a:endParaRPr lang="ru-RU" dirty="0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928662" y="6357958"/>
            <a:ext cx="7872442" cy="271442"/>
          </a:xfrm>
        </p:spPr>
        <p:txBody>
          <a:bodyPr/>
          <a:lstStyle/>
          <a:p>
            <a:pPr algn="r"/>
            <a:r>
              <a:rPr lang="ru-RU" sz="1000" dirty="0" smtClean="0">
                <a:latin typeface="Century Gothic" pitchFamily="34" charset="0"/>
              </a:rPr>
              <a:t>ЗАО "Лаборатория индустриальных технологий"</a:t>
            </a:r>
            <a:endParaRPr lang="ru-RU" sz="1000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14290"/>
            <a:ext cx="7772400" cy="64295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3 кВ – возможно ли?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928670"/>
            <a:ext cx="8201028" cy="552440"/>
          </a:xfrm>
        </p:spPr>
        <p:txBody>
          <a:bodyPr>
            <a:normAutofit/>
          </a:bodyPr>
          <a:lstStyle/>
          <a:p>
            <a:r>
              <a:rPr lang="ru-RU" sz="2100" dirty="0" smtClean="0"/>
              <a:t>ГОСТ 29322-92 (МЭК 38-83) «Стандартные напряжения»</a:t>
            </a:r>
          </a:p>
          <a:p>
            <a:endParaRPr lang="ru-RU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571472" y="4214818"/>
            <a:ext cx="8129590" cy="552440"/>
          </a:xfrm>
          <a:prstGeom prst="rect">
            <a:avLst/>
          </a:prstGeom>
        </p:spPr>
        <p:txBody>
          <a:bodyPr vert="horz">
            <a:normAutofit fontScale="62500" lnSpcReduction="20000"/>
          </a:bodyPr>
          <a:lstStyle/>
          <a:p>
            <a:pPr marL="274320" indent="-274320"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ru-RU" sz="2800" dirty="0"/>
              <a:t>ГОСТ 721-77 (СТ СЭВ 779-77) «Номинальные напряжения свыше 1000 В»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6" name="Содержимое 3"/>
          <p:cNvGraphicFramePr>
            <a:graphicFrameLocks/>
          </p:cNvGraphicFramePr>
          <p:nvPr/>
        </p:nvGraphicFramePr>
        <p:xfrm>
          <a:off x="500032" y="1428736"/>
          <a:ext cx="8358250" cy="26901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1650"/>
                <a:gridCol w="1671650"/>
                <a:gridCol w="1671650"/>
                <a:gridCol w="1671650"/>
                <a:gridCol w="1671650"/>
              </a:tblGrid>
              <a:tr h="149666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Серия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Серия 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17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Наибольшее напряжение для оборудования, кВ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Номинальное напряжение сети, кВ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Наибольшее напряжение для оборудования, кВ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Номинальное напряжение сети, кВ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496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3,6*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3,3*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3*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4,40*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4,16*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496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7,2*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6,6*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6*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—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—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496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—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—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496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—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—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—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13,2**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12,47**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496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—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—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—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13,97**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13,2**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496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—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—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—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14,52*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13,8*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496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(17,5)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—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(15)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—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—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496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—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—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496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—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—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—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26,4**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24,94**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496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36***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35***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—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—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—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496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—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—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—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36,5**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34,5**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496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40,5***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—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35***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—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—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</a:tbl>
          </a:graphicData>
        </a:graphic>
      </p:graphicFrame>
      <p:graphicFrame>
        <p:nvGraphicFramePr>
          <p:cNvPr id="7" name="Содержимое 3"/>
          <p:cNvGraphicFramePr>
            <a:graphicFrameLocks/>
          </p:cNvGraphicFramePr>
          <p:nvPr/>
        </p:nvGraphicFramePr>
        <p:xfrm>
          <a:off x="571469" y="4643446"/>
          <a:ext cx="8286810" cy="18407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454"/>
                <a:gridCol w="552454"/>
                <a:gridCol w="552454"/>
                <a:gridCol w="552454"/>
                <a:gridCol w="552454"/>
                <a:gridCol w="552454"/>
                <a:gridCol w="552454"/>
                <a:gridCol w="552454"/>
                <a:gridCol w="552454"/>
                <a:gridCol w="552454"/>
                <a:gridCol w="552454"/>
                <a:gridCol w="552454"/>
                <a:gridCol w="552454"/>
                <a:gridCol w="552454"/>
                <a:gridCol w="552454"/>
              </a:tblGrid>
              <a:tr h="174289">
                <a:tc gridSpan="1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Номинальные междуфазные напряжения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Наибольшее рабочее напряжение электрооборудования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 vert="vert270"/>
                </a:tc>
              </a:tr>
              <a:tr h="17428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Сети и приемники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Генераторы и синхронные компенсаторы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 vert="vert270"/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Трансформаторы и автотрансформаторы без РПН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Трансформаторы и автотрансформаторы с РПН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299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первичные обмотки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вторичные обмотки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первичные обмотки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вторичные обмотки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42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(6)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(6,3)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(6)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или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(6,3)*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(6,3)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или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(6,6)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(6)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или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(6,3)*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(6,3)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или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(6,6)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(7,2)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</a:tr>
              <a:tr h="1742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10,5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или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10,5*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10,5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или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11,0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или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10,5*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10,5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или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11,0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12,0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</a:tr>
              <a:tr h="1742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21,0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22,0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или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21,0*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22,0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24,0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</a:tr>
              <a:tr h="1742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35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35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38,5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35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или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36,75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38,5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40,5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/>
                </a:tc>
              </a:tr>
            </a:tbl>
          </a:graphicData>
        </a:graphic>
      </p:graphicFrame>
      <p:sp>
        <p:nvSpPr>
          <p:cNvPr id="8" name="Овал 7"/>
          <p:cNvSpPr/>
          <p:nvPr/>
        </p:nvSpPr>
        <p:spPr>
          <a:xfrm>
            <a:off x="2643174" y="1928802"/>
            <a:ext cx="2357454" cy="285752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8825" y="1571612"/>
            <a:ext cx="8137190" cy="4418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Пример расчета потерь внутрицеховой сети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3714744" y="1500174"/>
            <a:ext cx="1714512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914400" y="6357958"/>
            <a:ext cx="7872442" cy="271442"/>
          </a:xfrm>
        </p:spPr>
        <p:txBody>
          <a:bodyPr/>
          <a:lstStyle/>
          <a:p>
            <a:pPr algn="r"/>
            <a:r>
              <a:rPr lang="ru-RU" sz="1000" dirty="0" smtClean="0">
                <a:latin typeface="Century Gothic" pitchFamily="34" charset="0"/>
              </a:rPr>
              <a:t>ЗАО "Лаборатория индустриальных технологий"</a:t>
            </a:r>
            <a:endParaRPr lang="ru-RU" sz="1000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Перемещаем ТП на 100 м…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500174"/>
            <a:ext cx="7338555" cy="43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914400" y="6357958"/>
            <a:ext cx="7872442" cy="271442"/>
          </a:xfrm>
        </p:spPr>
        <p:txBody>
          <a:bodyPr/>
          <a:lstStyle/>
          <a:p>
            <a:pPr algn="r"/>
            <a:r>
              <a:rPr lang="ru-RU" sz="1000" dirty="0" smtClean="0">
                <a:latin typeface="Century Gothic" pitchFamily="34" charset="0"/>
              </a:rPr>
              <a:t>ЗАО "Лаборатория индустриальных технологий"</a:t>
            </a:r>
            <a:endParaRPr lang="ru-RU" sz="1000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Последний параметр формулы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914400" y="2143116"/>
            <a:ext cx="7772400" cy="3876684"/>
          </a:xfrm>
        </p:spPr>
        <p:txBody>
          <a:bodyPr/>
          <a:lstStyle/>
          <a:p>
            <a:r>
              <a:rPr lang="ru-RU" dirty="0" smtClean="0"/>
              <a:t>В настоящее время тариф на реактивную мощность отсутствует но может быть введен</a:t>
            </a:r>
          </a:p>
          <a:p>
            <a:r>
              <a:rPr lang="ru-RU" dirty="0" smtClean="0"/>
              <a:t>Энергосистемы нормируют коэффициент мощности на только на границе раздела</a:t>
            </a:r>
          </a:p>
          <a:p>
            <a:r>
              <a:rPr lang="ru-RU" dirty="0" smtClean="0"/>
              <a:t>Компенсация на среднем напряжении дешевле но малоэффективна с точки зрения снижения потерь</a:t>
            </a:r>
          </a:p>
          <a:p>
            <a:endParaRPr lang="ru-RU" dirty="0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914400" y="6357958"/>
            <a:ext cx="7872442" cy="271442"/>
          </a:xfrm>
        </p:spPr>
        <p:txBody>
          <a:bodyPr/>
          <a:lstStyle/>
          <a:p>
            <a:pPr algn="r"/>
            <a:r>
              <a:rPr lang="ru-RU" sz="1000" dirty="0" smtClean="0">
                <a:latin typeface="Century Gothic" pitchFamily="34" charset="0"/>
              </a:rPr>
              <a:t>ЗАО "Лаборатория индустриальных технологий"</a:t>
            </a:r>
            <a:endParaRPr lang="ru-RU" sz="1000" dirty="0">
              <a:latin typeface="Century Gothic" pitchFamily="34" charset="0"/>
            </a:endParaRPr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3428992" y="1428736"/>
          <a:ext cx="1357322" cy="630185"/>
        </p:xfrm>
        <a:graphic>
          <a:graphicData uri="http://schemas.openxmlformats.org/presentationml/2006/ole">
            <p:oleObj spid="_x0000_s6146" name="Формула" r:id="rId3" imgW="355320" imgH="1648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 фирме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914400" y="6357958"/>
            <a:ext cx="7872442" cy="271442"/>
          </a:xfrm>
        </p:spPr>
        <p:txBody>
          <a:bodyPr/>
          <a:lstStyle/>
          <a:p>
            <a:pPr algn="r"/>
            <a:r>
              <a:rPr lang="ru-RU" sz="1000" dirty="0" smtClean="0">
                <a:latin typeface="Century Gothic" pitchFamily="34" charset="0"/>
              </a:rPr>
              <a:t>ЗАО "Лаборатория индустриальных технологий"</a:t>
            </a:r>
            <a:endParaRPr lang="ru-RU" sz="1000" dirty="0">
              <a:latin typeface="Century Gothic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1428736"/>
            <a:ext cx="7286676" cy="4847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b="1" dirty="0" smtClean="0"/>
              <a:t>ЗАО «Лаборатория индустриальных технологий» </a:t>
            </a:r>
            <a:r>
              <a:rPr lang="ru-RU" sz="1400" dirty="0" smtClean="0"/>
              <a:t>расположено </a:t>
            </a:r>
            <a:r>
              <a:rPr lang="ru-RU" sz="1400" dirty="0" smtClean="0"/>
              <a:t>в г. Волгоград и работает на рынке с 1997 года. </a:t>
            </a:r>
          </a:p>
          <a:p>
            <a:pPr>
              <a:spcAft>
                <a:spcPts val="600"/>
              </a:spcAft>
            </a:pPr>
            <a:r>
              <a:rPr lang="ru-RU" sz="1400" dirty="0" smtClean="0"/>
              <a:t>Принцип </a:t>
            </a:r>
            <a:r>
              <a:rPr lang="ru-RU" sz="1400" dirty="0" smtClean="0"/>
              <a:t>работы </a:t>
            </a:r>
            <a:r>
              <a:rPr lang="ru-RU" sz="1400" dirty="0" smtClean="0"/>
              <a:t>– предлагать заказчикам решения «под ключ», то есть, начиная с предварительного обследования и постановки задачи, с последующей разработкой проекта и внедрение. </a:t>
            </a:r>
          </a:p>
          <a:p>
            <a:pPr>
              <a:spcAft>
                <a:spcPts val="600"/>
              </a:spcAft>
            </a:pPr>
            <a:r>
              <a:rPr lang="ru-RU" sz="1400" dirty="0" smtClean="0"/>
              <a:t>ЗАО </a:t>
            </a:r>
            <a:r>
              <a:rPr lang="ru-RU" sz="1400" dirty="0" smtClean="0"/>
              <a:t>«Лаборатория индустриальных технологий» является членом </a:t>
            </a:r>
            <a:r>
              <a:rPr lang="ru-RU" sz="1400" b="1" dirty="0" smtClean="0"/>
              <a:t>Некоммерческого партнерства «Объединение организаций, осуществляющих подготовку проектной документации энергетических объектов, сетей и подстанций «ЭНЕРГОПРОЕКТ</a:t>
            </a:r>
            <a:r>
              <a:rPr lang="ru-RU" sz="1400" b="1" dirty="0" smtClean="0"/>
              <a:t>»</a:t>
            </a:r>
            <a:endParaRPr lang="ru-RU" sz="1400" dirty="0" smtClean="0"/>
          </a:p>
          <a:p>
            <a:pPr>
              <a:spcAft>
                <a:spcPts val="600"/>
              </a:spcAft>
            </a:pPr>
            <a:r>
              <a:rPr lang="ru-RU" sz="1400" dirty="0" smtClean="0"/>
              <a:t>С момента основания и по настоящий день, мы стремимся предлагать заказчикам самые новые и эффективные решения. Например, мы впервые в регионе построили кабельную линию с изоляцией из сшитого полиэтилена, первую ВЛ 0,4 кВ с проводом СИП «</a:t>
            </a:r>
            <a:r>
              <a:rPr lang="ru-RU" sz="1400" dirty="0" err="1" smtClean="0"/>
              <a:t>Торсада</a:t>
            </a:r>
            <a:r>
              <a:rPr lang="ru-RU" sz="1400" dirty="0" smtClean="0"/>
              <a:t>», первую АСКУЭ ФОРЭМ на базе микропроцессорных счетчиков, первый проект релейной микропроцессорной защиты подстанции 110/6 кВ с использованием протокола МЭК 61850</a:t>
            </a:r>
            <a:r>
              <a:rPr lang="ru-RU" sz="1400" dirty="0" smtClean="0"/>
              <a:t>.</a:t>
            </a:r>
          </a:p>
          <a:p>
            <a:pPr>
              <a:spcAft>
                <a:spcPts val="600"/>
              </a:spcAft>
            </a:pPr>
            <a:r>
              <a:rPr lang="ru-RU" sz="1400" dirty="0" smtClean="0"/>
              <a:t>Среди </a:t>
            </a:r>
            <a:r>
              <a:rPr lang="ru-RU" sz="1400" dirty="0" smtClean="0"/>
              <a:t>заказчиков— сетевые </a:t>
            </a:r>
            <a:r>
              <a:rPr lang="ru-RU" sz="1400" dirty="0" smtClean="0"/>
              <a:t>предприятия и крупные промышленные предприятия, такие как «</a:t>
            </a:r>
            <a:r>
              <a:rPr lang="ru-RU" sz="1400" dirty="0" err="1" smtClean="0"/>
              <a:t>Волгоградэнерго</a:t>
            </a:r>
            <a:r>
              <a:rPr lang="ru-RU" sz="1400" dirty="0" smtClean="0"/>
              <a:t>» — филиал ОАО «МРСК», ОАО «Газпром», ОАО «РЖД», ОАО «СИБУР», ОАО «РУСАЛ» ОАО «Волжский трубный завод», предприятия холдинга «ЛУКОЙЛ» и многие другие.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972452" cy="7032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Выводы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928670"/>
            <a:ext cx="8501122" cy="5572164"/>
          </a:xfrm>
        </p:spPr>
        <p:txBody>
          <a:bodyPr>
            <a:noAutofit/>
          </a:bodyPr>
          <a:lstStyle/>
          <a:p>
            <a:r>
              <a:rPr lang="ru-RU" sz="1500" dirty="0" smtClean="0">
                <a:latin typeface="Century Gothic" pitchFamily="34" charset="0"/>
              </a:rPr>
              <a:t>Напряжение 6 кВ неэффективно в качестве распределительного и ограничено целесообразно для  питания мощных двигателей</a:t>
            </a:r>
          </a:p>
          <a:p>
            <a:r>
              <a:rPr lang="ru-RU" sz="1500" dirty="0" smtClean="0">
                <a:latin typeface="Century Gothic" pitchFamily="34" charset="0"/>
              </a:rPr>
              <a:t>Напряжение 20 кВ является оптимальным и экономически выгодным в качестве распределительного;</a:t>
            </a:r>
          </a:p>
          <a:p>
            <a:r>
              <a:rPr lang="ru-RU" sz="1500" dirty="0" smtClean="0">
                <a:latin typeface="Century Gothic" pitchFamily="34" charset="0"/>
              </a:rPr>
              <a:t>При </a:t>
            </a:r>
            <a:r>
              <a:rPr lang="ru-RU" sz="1500" dirty="0" smtClean="0">
                <a:latin typeface="Century Gothic" pitchFamily="34" charset="0"/>
              </a:rPr>
              <a:t>отсутствии </a:t>
            </a:r>
            <a:r>
              <a:rPr lang="ru-RU" sz="1500" dirty="0" smtClean="0">
                <a:latin typeface="Century Gothic" pitchFamily="34" charset="0"/>
              </a:rPr>
              <a:t>двигателей мощностью более 355 кВт в качестве внутрицехового целесообразно применять сеть 380/220 В и двигатели на данное напряжение;</a:t>
            </a:r>
          </a:p>
          <a:p>
            <a:r>
              <a:rPr lang="ru-RU" sz="1500" dirty="0" smtClean="0">
                <a:latin typeface="Century Gothic" pitchFamily="34" charset="0"/>
              </a:rPr>
              <a:t>При наличии двигателей мощностью 100…630 кВт (в крайнем случае до 1 МВт) или </a:t>
            </a:r>
            <a:r>
              <a:rPr lang="ru-RU" sz="1500" dirty="0" err="1" smtClean="0">
                <a:latin typeface="Century Gothic" pitchFamily="34" charset="0"/>
              </a:rPr>
              <a:t>электотехнологических</a:t>
            </a:r>
            <a:r>
              <a:rPr lang="ru-RU" sz="1500" dirty="0" smtClean="0">
                <a:latin typeface="Century Gothic" pitchFamily="34" charset="0"/>
              </a:rPr>
              <a:t> нагрузок необходимо рассмотреть вариант устройства сети 660/380 В; при желании оснастить двигатели ЧР  или ПП данное решение будет оправданным.</a:t>
            </a:r>
          </a:p>
          <a:p>
            <a:r>
              <a:rPr lang="ru-RU" sz="1500" dirty="0" smtClean="0">
                <a:latin typeface="Century Gothic" pitchFamily="34" charset="0"/>
              </a:rPr>
              <a:t>Напряжение 6 кВ целесообразно применять для питания двигателей мощностью более 1 МВт при прямом пуске и более 3 МВт – при использовании ЧР или ПП.</a:t>
            </a:r>
          </a:p>
          <a:p>
            <a:r>
              <a:rPr lang="ru-RU" sz="1500" dirty="0" smtClean="0">
                <a:latin typeface="Century Gothic" pitchFamily="34" charset="0"/>
              </a:rPr>
              <a:t>При значительном количестве двигателей 450 кВт…3 МВт и желании использовать ЧР и ПП следует принять во внимание вариант напряжения 3 кВ.</a:t>
            </a:r>
          </a:p>
          <a:p>
            <a:r>
              <a:rPr lang="ru-RU" sz="1500" dirty="0" smtClean="0">
                <a:latin typeface="Century Gothic" pitchFamily="34" charset="0"/>
              </a:rPr>
              <a:t>Необходимо оптимизировать расположение ТП в пределах цеха, в том числе применять трансформаторы пригодные для установки непосредственно в цеху.</a:t>
            </a:r>
          </a:p>
          <a:p>
            <a:r>
              <a:rPr lang="ru-RU" sz="1500" dirty="0" smtClean="0">
                <a:latin typeface="Century Gothic" pitchFamily="34" charset="0"/>
              </a:rPr>
              <a:t>Компенсация реактивной мощности экономически эффективна при максимальном приближении к нагрузке.</a:t>
            </a:r>
          </a:p>
          <a:p>
            <a:r>
              <a:rPr lang="ru-RU" sz="1500" dirty="0" smtClean="0">
                <a:latin typeface="Century Gothic" pitchFamily="34" charset="0"/>
              </a:rPr>
              <a:t>Рекомендуется производить проверку проводников по экономической плотности тока.</a:t>
            </a:r>
          </a:p>
          <a:p>
            <a:endParaRPr lang="ru-RU" sz="1600" dirty="0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914400" y="6357958"/>
            <a:ext cx="7872442" cy="271442"/>
          </a:xfrm>
        </p:spPr>
        <p:txBody>
          <a:bodyPr/>
          <a:lstStyle/>
          <a:p>
            <a:pPr algn="r"/>
            <a:r>
              <a:rPr lang="ru-RU" sz="1000" dirty="0" smtClean="0">
                <a:latin typeface="Century Gothic" pitchFamily="34" charset="0"/>
              </a:rPr>
              <a:t>ЗАО "Лаборатория индустриальных технологий"</a:t>
            </a:r>
            <a:endParaRPr lang="ru-RU" sz="1000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357166"/>
            <a:ext cx="7772400" cy="774720"/>
          </a:xfrm>
        </p:spPr>
        <p:txBody>
          <a:bodyPr>
            <a:normAutofit/>
          </a:bodyPr>
          <a:lstStyle/>
          <a:p>
            <a:r>
              <a:rPr lang="ru-RU" dirty="0" smtClean="0"/>
              <a:t>Экономические аспекты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57224" y="2714620"/>
            <a:ext cx="7772400" cy="3429024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Необходимо принимать во внимание что срок службы электрооборудования составляет 30…50 лет и экономический эффект необходимо рассчитывать на этом сроке.</a:t>
            </a:r>
          </a:p>
          <a:p>
            <a:r>
              <a:rPr lang="ru-RU" dirty="0" smtClean="0"/>
              <a:t>Большинство предприятий построены как раз 30-50 лет назад и </a:t>
            </a:r>
            <a:r>
              <a:rPr lang="ru-RU" dirty="0" err="1" smtClean="0"/>
              <a:t>электроборудование</a:t>
            </a:r>
            <a:r>
              <a:rPr lang="ru-RU" dirty="0" smtClean="0"/>
              <a:t> полностью амортизировано и морально устарело, и в любом случае подлежит замене.</a:t>
            </a:r>
          </a:p>
          <a:p>
            <a:r>
              <a:rPr lang="ru-RU" dirty="0" smtClean="0"/>
              <a:t>Восстановление сети 6 кВ обойдется дороже (за счет большего сечения проводников, необходимости ограничения тока К.З. и более сложной схемы сети) и при этом останется неэффективной.</a:t>
            </a:r>
          </a:p>
          <a:p>
            <a:r>
              <a:rPr lang="ru-RU" dirty="0" smtClean="0"/>
              <a:t>Оптимальный вариант – строительство новой сети 20 кВ и постепенный перевод нагрузок; при этом сеть 6 кВ остается в эксплуатации и может поддерживаться в работоспособном состоянии с минимальными затратами до завершения реконструкции.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357554" y="1214422"/>
            <a:ext cx="4286280" cy="707886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Что же делать в условиях существующего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предприятия?</a:t>
            </a: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914400" y="6357958"/>
            <a:ext cx="7872442" cy="271442"/>
          </a:xfrm>
        </p:spPr>
        <p:txBody>
          <a:bodyPr/>
          <a:lstStyle/>
          <a:p>
            <a:pPr algn="r"/>
            <a:r>
              <a:rPr lang="ru-RU" sz="1000" dirty="0" smtClean="0">
                <a:latin typeface="Century Gothic" pitchFamily="34" charset="0"/>
              </a:rPr>
              <a:t>ЗАО "Лаборатория индустриальных технологий"</a:t>
            </a:r>
            <a:endParaRPr lang="ru-RU" sz="1000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Переходная схема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428736"/>
            <a:ext cx="7715304" cy="487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914400" y="6357958"/>
            <a:ext cx="7872442" cy="271442"/>
          </a:xfrm>
        </p:spPr>
        <p:txBody>
          <a:bodyPr/>
          <a:lstStyle/>
          <a:p>
            <a:pPr algn="r"/>
            <a:r>
              <a:rPr lang="ru-RU" sz="1000" dirty="0" smtClean="0">
                <a:latin typeface="Century Gothic" pitchFamily="34" charset="0"/>
              </a:rPr>
              <a:t>ЗАО "Лаборатория индустриальных технологий"</a:t>
            </a:r>
            <a:endParaRPr lang="ru-RU" sz="1000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</a:t>
            </a:r>
            <a:endParaRPr lang="ru-RU" dirty="0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914400" y="6357958"/>
            <a:ext cx="7872442" cy="271442"/>
          </a:xfrm>
        </p:spPr>
        <p:txBody>
          <a:bodyPr/>
          <a:lstStyle/>
          <a:p>
            <a:pPr algn="r"/>
            <a:r>
              <a:rPr lang="ru-RU" sz="1000" dirty="0" smtClean="0">
                <a:latin typeface="Century Gothic" pitchFamily="34" charset="0"/>
              </a:rPr>
              <a:t>ЗАО "Лаборатория индустриальных технологий"</a:t>
            </a:r>
            <a:endParaRPr lang="ru-RU" sz="1000" dirty="0">
              <a:latin typeface="Century Gothic" pitchFamily="34" charset="0"/>
            </a:endParaRPr>
          </a:p>
        </p:txBody>
      </p:sp>
      <p:pic>
        <p:nvPicPr>
          <p:cNvPr id="11266" name="Picture 2" descr="http://volgograd.hh.ru/employer-logo/60471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8537" y="490513"/>
            <a:ext cx="2982553" cy="795347"/>
          </a:xfrm>
          <a:prstGeom prst="rect">
            <a:avLst/>
          </a:prstGeom>
          <a:noFill/>
        </p:spPr>
      </p:pic>
      <p:pic>
        <p:nvPicPr>
          <p:cNvPr id="1126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 l="38500" t="27708" b="3541"/>
          <a:stretch>
            <a:fillRect/>
          </a:stretch>
        </p:blipFill>
        <p:spPr bwMode="auto">
          <a:xfrm>
            <a:off x="4357686" y="1571612"/>
            <a:ext cx="4429156" cy="3961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4500570"/>
            <a:ext cx="3786214" cy="1832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714348" y="1500174"/>
            <a:ext cx="342902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457200">
              <a:buFont typeface="Arial" pitchFamily="34" charset="0"/>
              <a:buChar char="•"/>
            </a:pPr>
            <a:r>
              <a:rPr lang="ru-RU" dirty="0" smtClean="0"/>
              <a:t>Орошаемое земледелие, хранение и переработка овощей, животноводство</a:t>
            </a:r>
          </a:p>
          <a:p>
            <a:pPr indent="-457200">
              <a:buFont typeface="Arial" pitchFamily="34" charset="0"/>
              <a:buChar char="•"/>
            </a:pPr>
            <a:r>
              <a:rPr lang="ru-RU" dirty="0" smtClean="0"/>
              <a:t>Объем инвестиций – 3 </a:t>
            </a:r>
            <a:r>
              <a:rPr lang="ru-RU" dirty="0" err="1" smtClean="0"/>
              <a:t>млрд.р</a:t>
            </a:r>
            <a:endParaRPr lang="ru-RU" dirty="0" smtClean="0"/>
          </a:p>
          <a:p>
            <a:pPr indent="-457200">
              <a:buFont typeface="Arial" pitchFamily="34" charset="0"/>
              <a:buChar char="•"/>
            </a:pPr>
            <a:r>
              <a:rPr lang="ru-RU" dirty="0" smtClean="0"/>
              <a:t>Занимаемая площадь – 1500 га</a:t>
            </a:r>
          </a:p>
          <a:p>
            <a:pPr indent="-457200">
              <a:buFont typeface="Arial" pitchFamily="34" charset="0"/>
              <a:buChar char="•"/>
            </a:pPr>
            <a:r>
              <a:rPr lang="ru-RU" dirty="0" smtClean="0"/>
              <a:t>Потребляемая мощность – около 30 МВт</a:t>
            </a:r>
          </a:p>
          <a:p>
            <a:pPr indent="-457200">
              <a:buFont typeface="Arial" pitchFamily="34" charset="0"/>
              <a:buChar char="•"/>
            </a:pPr>
            <a:r>
              <a:rPr lang="ru-RU" dirty="0" smtClean="0"/>
              <a:t>Расстояния – порядка 20 км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bg1"/>
                </a:solidFill>
              </a:rPr>
              <a:t>Спасибо за внимание</a:t>
            </a:r>
            <a:endParaRPr lang="ru-RU" sz="6000" dirty="0">
              <a:solidFill>
                <a:schemeClr val="bg1"/>
              </a:solidFill>
            </a:endParaRPr>
          </a:p>
        </p:txBody>
      </p:sp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7072330" y="4786322"/>
            <a:ext cx="1154113" cy="1339850"/>
            <a:chOff x="0" y="0"/>
            <a:chExt cx="19999" cy="19999"/>
          </a:xfrm>
        </p:grpSpPr>
        <p:sp>
          <p:nvSpPr>
            <p:cNvPr id="6147" name="Rectangle 3"/>
            <p:cNvSpPr>
              <a:spLocks noChangeArrowheads="1"/>
            </p:cNvSpPr>
            <p:nvPr/>
          </p:nvSpPr>
          <p:spPr bwMode="auto">
            <a:xfrm>
              <a:off x="4678" y="0"/>
              <a:ext cx="13880" cy="3194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marL="0" lvl="0" indent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tabLst/>
              </a:pPr>
              <a:r>
                <a:rPr kumimoji="0" lang="ru-RU" sz="1100" b="1" i="0" u="sng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 Gothic" pitchFamily="34" charset="0"/>
                </a:rPr>
                <a:t>InTechLab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grpSp>
          <p:nvGrpSpPr>
            <p:cNvPr id="6148" name="Group 4"/>
            <p:cNvGrpSpPr>
              <a:grpSpLocks/>
            </p:cNvGrpSpPr>
            <p:nvPr/>
          </p:nvGrpSpPr>
          <p:grpSpPr bwMode="auto">
            <a:xfrm>
              <a:off x="0" y="9"/>
              <a:ext cx="19999" cy="19990"/>
              <a:chOff x="461" y="72"/>
              <a:chExt cx="1817" cy="2109"/>
            </a:xfrm>
          </p:grpSpPr>
          <p:sp>
            <p:nvSpPr>
              <p:cNvPr id="6149" name="Oval 5"/>
              <p:cNvSpPr>
                <a:spLocks noChangeArrowheads="1"/>
              </p:cNvSpPr>
              <p:nvPr/>
            </p:nvSpPr>
            <p:spPr bwMode="auto">
              <a:xfrm>
                <a:off x="461" y="72"/>
                <a:ext cx="303" cy="303"/>
              </a:xfrm>
              <a:prstGeom prst="ellips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150" name="Rectangle 6"/>
              <p:cNvSpPr>
                <a:spLocks noChangeArrowheads="1"/>
              </p:cNvSpPr>
              <p:nvPr/>
            </p:nvSpPr>
            <p:spPr bwMode="auto">
              <a:xfrm>
                <a:off x="461" y="476"/>
                <a:ext cx="303" cy="1211"/>
              </a:xfrm>
              <a:prstGeom prst="rect">
                <a:avLst/>
              </a:prstGeom>
              <a:noFill/>
              <a:ln w="254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151" name="Line 7"/>
              <p:cNvSpPr>
                <a:spLocks noChangeShapeType="1"/>
              </p:cNvSpPr>
              <p:nvPr/>
            </p:nvSpPr>
            <p:spPr bwMode="auto">
              <a:xfrm>
                <a:off x="663" y="1786"/>
                <a:ext cx="1414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152" name="Line 8"/>
              <p:cNvSpPr>
                <a:spLocks noChangeShapeType="1"/>
              </p:cNvSpPr>
              <p:nvPr/>
            </p:nvSpPr>
            <p:spPr bwMode="auto">
              <a:xfrm>
                <a:off x="814" y="1887"/>
                <a:ext cx="1111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153" name="Line 9"/>
              <p:cNvSpPr>
                <a:spLocks noChangeShapeType="1"/>
              </p:cNvSpPr>
              <p:nvPr/>
            </p:nvSpPr>
            <p:spPr bwMode="auto">
              <a:xfrm>
                <a:off x="1016" y="1988"/>
                <a:ext cx="707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154" name="Line 10"/>
              <p:cNvSpPr>
                <a:spLocks noChangeShapeType="1"/>
              </p:cNvSpPr>
              <p:nvPr/>
            </p:nvSpPr>
            <p:spPr bwMode="auto">
              <a:xfrm>
                <a:off x="1188" y="2089"/>
                <a:ext cx="358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155" name="Line 11"/>
              <p:cNvSpPr>
                <a:spLocks noChangeShapeType="1"/>
              </p:cNvSpPr>
              <p:nvPr/>
            </p:nvSpPr>
            <p:spPr bwMode="auto">
              <a:xfrm>
                <a:off x="1336" y="2180"/>
                <a:ext cx="64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grpSp>
            <p:nvGrpSpPr>
              <p:cNvPr id="6156" name="Group 12"/>
              <p:cNvGrpSpPr>
                <a:grpSpLocks/>
              </p:cNvGrpSpPr>
              <p:nvPr/>
            </p:nvGrpSpPr>
            <p:grpSpPr bwMode="auto">
              <a:xfrm>
                <a:off x="1671" y="474"/>
                <a:ext cx="607" cy="1213"/>
                <a:chOff x="1671" y="474"/>
                <a:chExt cx="607" cy="1213"/>
              </a:xfrm>
            </p:grpSpPr>
            <p:sp>
              <p:nvSpPr>
                <p:cNvPr id="6157" name="Line 13"/>
                <p:cNvSpPr>
                  <a:spLocks noChangeShapeType="1"/>
                </p:cNvSpPr>
                <p:nvPr/>
              </p:nvSpPr>
              <p:spPr bwMode="auto">
                <a:xfrm flipV="1">
                  <a:off x="1671" y="474"/>
                  <a:ext cx="1" cy="1212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8" name="Line 14"/>
                <p:cNvSpPr>
                  <a:spLocks noChangeShapeType="1"/>
                </p:cNvSpPr>
                <p:nvPr/>
              </p:nvSpPr>
              <p:spPr bwMode="auto">
                <a:xfrm>
                  <a:off x="1671" y="474"/>
                  <a:ext cx="304" cy="1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9" name="Line 15"/>
                <p:cNvSpPr>
                  <a:spLocks noChangeShapeType="1"/>
                </p:cNvSpPr>
                <p:nvPr/>
              </p:nvSpPr>
              <p:spPr bwMode="auto">
                <a:xfrm>
                  <a:off x="1974" y="474"/>
                  <a:ext cx="1" cy="60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60" name="Line 16"/>
                <p:cNvSpPr>
                  <a:spLocks noChangeShapeType="1"/>
                </p:cNvSpPr>
                <p:nvPr/>
              </p:nvSpPr>
              <p:spPr bwMode="auto">
                <a:xfrm>
                  <a:off x="1974" y="1080"/>
                  <a:ext cx="304" cy="1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61" name="Line 17"/>
                <p:cNvSpPr>
                  <a:spLocks noChangeShapeType="1"/>
                </p:cNvSpPr>
                <p:nvPr/>
              </p:nvSpPr>
              <p:spPr bwMode="auto">
                <a:xfrm>
                  <a:off x="2277" y="1080"/>
                  <a:ext cx="1" cy="60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62" name="Line 18"/>
                <p:cNvSpPr>
                  <a:spLocks noChangeShapeType="1"/>
                </p:cNvSpPr>
                <p:nvPr/>
              </p:nvSpPr>
              <p:spPr bwMode="auto">
                <a:xfrm flipH="1">
                  <a:off x="1671" y="1685"/>
                  <a:ext cx="607" cy="1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  <p:grpSp>
            <p:nvGrpSpPr>
              <p:cNvPr id="6163" name="Group 19"/>
              <p:cNvGrpSpPr>
                <a:grpSpLocks/>
              </p:cNvGrpSpPr>
              <p:nvPr/>
            </p:nvGrpSpPr>
            <p:grpSpPr bwMode="auto">
              <a:xfrm>
                <a:off x="915" y="474"/>
                <a:ext cx="607" cy="1213"/>
                <a:chOff x="915" y="474"/>
                <a:chExt cx="607" cy="1213"/>
              </a:xfrm>
            </p:grpSpPr>
            <p:sp>
              <p:nvSpPr>
                <p:cNvPr id="6164" name="Line 20"/>
                <p:cNvSpPr>
                  <a:spLocks noChangeShapeType="1"/>
                </p:cNvSpPr>
                <p:nvPr/>
              </p:nvSpPr>
              <p:spPr bwMode="auto">
                <a:xfrm>
                  <a:off x="915" y="474"/>
                  <a:ext cx="607" cy="1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65" name="Line 21"/>
                <p:cNvSpPr>
                  <a:spLocks noChangeShapeType="1"/>
                </p:cNvSpPr>
                <p:nvPr/>
              </p:nvSpPr>
              <p:spPr bwMode="auto">
                <a:xfrm>
                  <a:off x="1520" y="474"/>
                  <a:ext cx="1" cy="60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66" name="Line 22"/>
                <p:cNvSpPr>
                  <a:spLocks noChangeShapeType="1"/>
                </p:cNvSpPr>
                <p:nvPr/>
              </p:nvSpPr>
              <p:spPr bwMode="auto">
                <a:xfrm flipH="1">
                  <a:off x="1369" y="1080"/>
                  <a:ext cx="153" cy="1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67" name="Line 23"/>
                <p:cNvSpPr>
                  <a:spLocks noChangeShapeType="1"/>
                </p:cNvSpPr>
                <p:nvPr/>
              </p:nvSpPr>
              <p:spPr bwMode="auto">
                <a:xfrm>
                  <a:off x="1369" y="1080"/>
                  <a:ext cx="1" cy="60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68" name="Line 24"/>
                <p:cNvSpPr>
                  <a:spLocks noChangeShapeType="1"/>
                </p:cNvSpPr>
                <p:nvPr/>
              </p:nvSpPr>
              <p:spPr bwMode="auto">
                <a:xfrm flipH="1">
                  <a:off x="1067" y="1685"/>
                  <a:ext cx="304" cy="1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69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1067" y="1080"/>
                  <a:ext cx="1" cy="60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70" name="Line 26"/>
                <p:cNvSpPr>
                  <a:spLocks noChangeShapeType="1"/>
                </p:cNvSpPr>
                <p:nvPr/>
              </p:nvSpPr>
              <p:spPr bwMode="auto">
                <a:xfrm flipH="1">
                  <a:off x="915" y="1080"/>
                  <a:ext cx="153" cy="1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71" name="Line 27"/>
                <p:cNvSpPr>
                  <a:spLocks noChangeShapeType="1"/>
                </p:cNvSpPr>
                <p:nvPr/>
              </p:nvSpPr>
              <p:spPr bwMode="auto">
                <a:xfrm flipV="1">
                  <a:off x="915" y="474"/>
                  <a:ext cx="1" cy="60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30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914400" y="6357958"/>
            <a:ext cx="7872442" cy="271442"/>
          </a:xfrm>
        </p:spPr>
        <p:txBody>
          <a:bodyPr/>
          <a:lstStyle/>
          <a:p>
            <a:pPr algn="r"/>
            <a:r>
              <a:rPr lang="ru-RU" sz="1000" dirty="0" smtClean="0">
                <a:latin typeface="Century Gothic" pitchFamily="34" charset="0"/>
              </a:rPr>
              <a:t>ЗАО "Лаборатория индустриальных технологий"</a:t>
            </a:r>
            <a:endParaRPr lang="ru-RU" sz="1000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 руководителе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dirty="0" smtClean="0"/>
              <a:t>Член </a:t>
            </a:r>
            <a:r>
              <a:rPr lang="en-US" b="1" dirty="0" smtClean="0"/>
              <a:t>IEEE (The Institute of Electrical and Electronic Engineers)</a:t>
            </a:r>
            <a:r>
              <a:rPr lang="en-US" dirty="0" smtClean="0"/>
              <a:t> </a:t>
            </a:r>
            <a:r>
              <a:rPr lang="ru-RU" dirty="0" smtClean="0"/>
              <a:t>с</a:t>
            </a:r>
            <a:r>
              <a:rPr lang="en-US" dirty="0" smtClean="0"/>
              <a:t> 1999 </a:t>
            </a:r>
            <a:r>
              <a:rPr lang="ru-RU" dirty="0" smtClean="0"/>
              <a:t>г</a:t>
            </a:r>
            <a:r>
              <a:rPr lang="en-US" dirty="0" smtClean="0"/>
              <a:t>. </a:t>
            </a:r>
            <a:endParaRPr lang="ru-RU" dirty="0" smtClean="0"/>
          </a:p>
          <a:p>
            <a:pPr lvl="0"/>
            <a:r>
              <a:rPr lang="ru-RU" dirty="0" smtClean="0"/>
              <a:t>Стажировка в учебном центре</a:t>
            </a:r>
            <a:r>
              <a:rPr lang="en-US" dirty="0" smtClean="0"/>
              <a:t> GE Energy Services, </a:t>
            </a:r>
            <a:r>
              <a:rPr lang="ru-RU" dirty="0" smtClean="0"/>
              <a:t>курс </a:t>
            </a:r>
            <a:r>
              <a:rPr lang="en-US" dirty="0" smtClean="0"/>
              <a:t>“</a:t>
            </a:r>
            <a:r>
              <a:rPr lang="en-US" b="1" dirty="0" smtClean="0"/>
              <a:t>Distribution Equipment and Application</a:t>
            </a:r>
            <a:r>
              <a:rPr lang="en-US" dirty="0" smtClean="0"/>
              <a:t>” (</a:t>
            </a:r>
            <a:r>
              <a:rPr lang="ru-RU" dirty="0" err="1" smtClean="0"/>
              <a:t>Скенектади</a:t>
            </a:r>
            <a:r>
              <a:rPr lang="en-US" dirty="0" smtClean="0"/>
              <a:t>, </a:t>
            </a:r>
            <a:r>
              <a:rPr lang="ru-RU" dirty="0" smtClean="0"/>
              <a:t>США</a:t>
            </a:r>
            <a:r>
              <a:rPr lang="en-US" dirty="0" smtClean="0"/>
              <a:t>), 2001 </a:t>
            </a:r>
            <a:r>
              <a:rPr lang="ru-RU" dirty="0" smtClean="0"/>
              <a:t>г</a:t>
            </a:r>
            <a:r>
              <a:rPr lang="en-US" dirty="0" smtClean="0"/>
              <a:t>.; </a:t>
            </a:r>
            <a:endParaRPr lang="ru-RU" dirty="0" smtClean="0"/>
          </a:p>
          <a:p>
            <a:pPr lvl="0"/>
            <a:r>
              <a:rPr lang="ru-RU" dirty="0" smtClean="0"/>
              <a:t>Стажировка </a:t>
            </a:r>
            <a:r>
              <a:rPr lang="ru-RU" dirty="0" smtClean="0"/>
              <a:t>по Программе Центра гражданских инициатив</a:t>
            </a:r>
            <a:r>
              <a:rPr lang="en-US" dirty="0" smtClean="0"/>
              <a:t> «</a:t>
            </a:r>
            <a:r>
              <a:rPr lang="ru-RU" dirty="0" smtClean="0"/>
              <a:t>Эффективное производство</a:t>
            </a:r>
            <a:r>
              <a:rPr lang="en-US" dirty="0" smtClean="0"/>
              <a:t>» (</a:t>
            </a:r>
            <a:r>
              <a:rPr lang="ru-RU" dirty="0" smtClean="0"/>
              <a:t>штат Вайоминг</a:t>
            </a:r>
            <a:r>
              <a:rPr lang="en-US" dirty="0" smtClean="0"/>
              <a:t>, </a:t>
            </a:r>
            <a:r>
              <a:rPr lang="ru-RU" dirty="0" smtClean="0"/>
              <a:t>США</a:t>
            </a:r>
            <a:r>
              <a:rPr lang="en-US" dirty="0" smtClean="0"/>
              <a:t>), 2000 </a:t>
            </a:r>
            <a:r>
              <a:rPr lang="ru-RU" dirty="0" smtClean="0"/>
              <a:t>г</a:t>
            </a:r>
            <a:r>
              <a:rPr lang="en-US" dirty="0" smtClean="0"/>
              <a:t>.</a:t>
            </a:r>
            <a:endParaRPr lang="ru-RU" dirty="0" smtClean="0"/>
          </a:p>
          <a:p>
            <a:pPr lvl="0"/>
            <a:r>
              <a:rPr lang="ru-RU" dirty="0" smtClean="0"/>
              <a:t>Участие в конференциях: </a:t>
            </a:r>
            <a:r>
              <a:rPr lang="en-US" b="1" dirty="0" smtClean="0"/>
              <a:t>ESMO</a:t>
            </a:r>
            <a:r>
              <a:rPr lang="ru-RU" b="1" dirty="0" smtClean="0"/>
              <a:t> 2000 </a:t>
            </a:r>
            <a:r>
              <a:rPr lang="ru-RU" dirty="0" smtClean="0"/>
              <a:t>(Монреаль, Канада), </a:t>
            </a:r>
            <a:r>
              <a:rPr lang="en-CA" b="1" dirty="0" smtClean="0"/>
              <a:t>IEEE T</a:t>
            </a:r>
            <a:r>
              <a:rPr lang="ru-RU" b="1" dirty="0" smtClean="0"/>
              <a:t>&amp;</a:t>
            </a:r>
            <a:r>
              <a:rPr lang="en-CA" b="1" dirty="0" smtClean="0"/>
              <a:t>D</a:t>
            </a:r>
            <a:r>
              <a:rPr lang="ru-RU" b="1" dirty="0" smtClean="0"/>
              <a:t> 200</a:t>
            </a:r>
            <a:r>
              <a:rPr lang="ru-RU" dirty="0" smtClean="0"/>
              <a:t>1 (Атланта, США).</a:t>
            </a:r>
          </a:p>
          <a:p>
            <a:endParaRPr lang="ru-RU" dirty="0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914400" y="6357958"/>
            <a:ext cx="7872442" cy="271442"/>
          </a:xfrm>
        </p:spPr>
        <p:txBody>
          <a:bodyPr/>
          <a:lstStyle/>
          <a:p>
            <a:pPr algn="r"/>
            <a:r>
              <a:rPr lang="ru-RU" sz="1000" dirty="0" smtClean="0">
                <a:latin typeface="Century Gothic" pitchFamily="34" charset="0"/>
              </a:rPr>
              <a:t>ЗАО "Лаборатория индустриальных технологий"</a:t>
            </a:r>
            <a:endParaRPr lang="ru-RU" sz="1000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ChangeAspect="1"/>
          </p:cNvGraphicFramePr>
          <p:nvPr>
            <p:ph sz="quarter" idx="1"/>
          </p:nvPr>
        </p:nvGraphicFramePr>
        <p:xfrm>
          <a:off x="879606" y="1785927"/>
          <a:ext cx="7367647" cy="2143140"/>
        </p:xfrm>
        <a:graphic>
          <a:graphicData uri="http://schemas.openxmlformats.org/presentationml/2006/ole">
            <p:oleObj spid="_x0000_s2050" name="Формула" r:id="rId3" imgW="698400" imgH="203040" progId="Equation.3">
              <p:embed/>
            </p:oleObj>
          </a:graphicData>
        </a:graphic>
      </p:graphicFrame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914400" y="6357958"/>
            <a:ext cx="7872442" cy="271442"/>
          </a:xfrm>
        </p:spPr>
        <p:txBody>
          <a:bodyPr/>
          <a:lstStyle/>
          <a:p>
            <a:pPr algn="r"/>
            <a:r>
              <a:rPr lang="ru-RU" sz="1000" dirty="0" smtClean="0">
                <a:latin typeface="Century Gothic" pitchFamily="34" charset="0"/>
              </a:rPr>
              <a:t>ЗАО "Лаборатория индустриальных технологий"</a:t>
            </a:r>
            <a:endParaRPr lang="ru-RU" sz="1000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Кто виноват?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ChangeAspect="1"/>
          </p:cNvGraphicFramePr>
          <p:nvPr>
            <p:ph sz="quarter" idx="1"/>
          </p:nvPr>
        </p:nvGraphicFramePr>
        <p:xfrm>
          <a:off x="2928926" y="1775173"/>
          <a:ext cx="1857388" cy="1225199"/>
        </p:xfrm>
        <a:graphic>
          <a:graphicData uri="http://schemas.openxmlformats.org/presentationml/2006/ole">
            <p:oleObj spid="_x0000_s3074" name="Формула" r:id="rId3" imgW="596880" imgH="393480" progId="Equation.3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3286116" y="3071810"/>
          <a:ext cx="1214446" cy="1140843"/>
        </p:xfrm>
        <a:graphic>
          <a:graphicData uri="http://schemas.openxmlformats.org/presentationml/2006/ole">
            <p:oleObj spid="_x0000_s3075" name="Формула" r:id="rId4" imgW="419040" imgH="393480" progId="Equation.3">
              <p:embed/>
            </p:oleObj>
          </a:graphicData>
        </a:graphic>
      </p:graphicFrame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914400" y="6357958"/>
            <a:ext cx="7872442" cy="271442"/>
          </a:xfrm>
        </p:spPr>
        <p:txBody>
          <a:bodyPr/>
          <a:lstStyle/>
          <a:p>
            <a:pPr algn="r"/>
            <a:r>
              <a:rPr lang="ru-RU" sz="1000" dirty="0" smtClean="0">
                <a:latin typeface="Century Gothic" pitchFamily="34" charset="0"/>
              </a:rPr>
              <a:t>ЗАО "Лаборатория индустриальных технологий"</a:t>
            </a:r>
            <a:endParaRPr lang="ru-RU" sz="1000" dirty="0">
              <a:latin typeface="Century Gothic" pitchFamily="34" charset="0"/>
            </a:endParaRPr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2309813" y="4429132"/>
          <a:ext cx="3925058" cy="1187443"/>
        </p:xfrm>
        <a:graphic>
          <a:graphicData uri="http://schemas.openxmlformats.org/presentationml/2006/ole">
            <p:oleObj spid="_x0000_s3077" name="Формула" r:id="rId5" imgW="1384200" imgH="419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делать?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Обоснованный выбор проводников</a:t>
            </a:r>
          </a:p>
          <a:p>
            <a:r>
              <a:rPr lang="ru-RU" dirty="0" smtClean="0"/>
              <a:t>Приближение потребителя к источнику</a:t>
            </a:r>
          </a:p>
          <a:p>
            <a:r>
              <a:rPr lang="ru-RU" dirty="0" smtClean="0"/>
              <a:t>Компенсация реактивной мощности</a:t>
            </a:r>
          </a:p>
          <a:p>
            <a:r>
              <a:rPr lang="ru-RU" dirty="0" smtClean="0"/>
              <a:t>Увеличение напряжения</a:t>
            </a:r>
            <a:endParaRPr lang="ru-RU" dirty="0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914400" y="6357958"/>
            <a:ext cx="7872442" cy="271442"/>
          </a:xfrm>
        </p:spPr>
        <p:txBody>
          <a:bodyPr/>
          <a:lstStyle/>
          <a:p>
            <a:pPr algn="r"/>
            <a:r>
              <a:rPr lang="ru-RU" sz="1000" dirty="0" smtClean="0">
                <a:latin typeface="Century Gothic" pitchFamily="34" charset="0"/>
              </a:rPr>
              <a:t>ЗАО "Лаборатория индустриальных технологий"</a:t>
            </a:r>
            <a:endParaRPr lang="ru-RU" sz="1000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Уровни напряжения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914400" y="1447800"/>
          <a:ext cx="77724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5898"/>
                <a:gridCol w="1857388"/>
                <a:gridCol w="4329114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Высокое (</a:t>
                      </a:r>
                      <a:r>
                        <a:rPr lang="en-US" dirty="0" smtClean="0"/>
                        <a:t>HV)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Передача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110 — 220  — 330 — 550  — 750 — 1150 </a:t>
                      </a:r>
                      <a:r>
                        <a:rPr lang="ru-RU" dirty="0" smtClean="0"/>
                        <a:t>кВ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Среднее (</a:t>
                      </a:r>
                      <a:r>
                        <a:rPr lang="en-US" dirty="0" smtClean="0"/>
                        <a:t>MV)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Распределение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3</a:t>
                      </a:r>
                      <a:r>
                        <a:rPr lang="en-US" dirty="0" smtClean="0"/>
                        <a:t> — </a:t>
                      </a:r>
                      <a:r>
                        <a:rPr lang="ru-RU" dirty="0" smtClean="0"/>
                        <a:t>6</a:t>
                      </a:r>
                      <a:r>
                        <a:rPr lang="en-US" dirty="0" smtClean="0"/>
                        <a:t> — </a:t>
                      </a:r>
                      <a:r>
                        <a:rPr lang="ru-RU" dirty="0" smtClean="0"/>
                        <a:t>10</a:t>
                      </a:r>
                      <a:r>
                        <a:rPr lang="en-US" dirty="0" smtClean="0"/>
                        <a:t> — </a:t>
                      </a:r>
                      <a:r>
                        <a:rPr lang="ru-RU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15</a:t>
                      </a:r>
                      <a:r>
                        <a:rPr lang="en-US" dirty="0" smtClean="0"/>
                        <a:t> — </a:t>
                      </a:r>
                      <a:r>
                        <a:rPr lang="ru-RU" dirty="0" smtClean="0"/>
                        <a:t>20 </a:t>
                      </a:r>
                      <a:r>
                        <a:rPr lang="en-US" dirty="0" smtClean="0"/>
                        <a:t>— 35</a:t>
                      </a:r>
                      <a:r>
                        <a:rPr lang="ru-RU" dirty="0" smtClean="0"/>
                        <a:t> </a:t>
                      </a:r>
                      <a:r>
                        <a:rPr lang="en-US" dirty="0" smtClean="0"/>
                        <a:t>— </a:t>
                      </a:r>
                      <a:r>
                        <a:rPr lang="ru-RU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66</a:t>
                      </a:r>
                      <a:r>
                        <a:rPr lang="ru-RU" dirty="0" smtClean="0"/>
                        <a:t> кВ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Низкое (</a:t>
                      </a:r>
                      <a:r>
                        <a:rPr lang="en-US" dirty="0" smtClean="0"/>
                        <a:t>LV)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Использование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127</a:t>
                      </a:r>
                      <a:r>
                        <a:rPr lang="en-US" dirty="0" smtClean="0"/>
                        <a:t> — </a:t>
                      </a:r>
                      <a:r>
                        <a:rPr lang="ru-RU" dirty="0" smtClean="0"/>
                        <a:t>220</a:t>
                      </a:r>
                      <a:r>
                        <a:rPr lang="en-US" dirty="0" smtClean="0"/>
                        <a:t> — </a:t>
                      </a:r>
                      <a:r>
                        <a:rPr lang="ru-RU" dirty="0" smtClean="0"/>
                        <a:t>380</a:t>
                      </a:r>
                      <a:r>
                        <a:rPr lang="en-US" dirty="0" smtClean="0"/>
                        <a:t> — </a:t>
                      </a:r>
                      <a:r>
                        <a:rPr lang="ru-RU" dirty="0" smtClean="0"/>
                        <a:t>660</a:t>
                      </a:r>
                      <a:r>
                        <a:rPr lang="en-US" dirty="0" smtClean="0"/>
                        <a:t> — </a:t>
                      </a:r>
                      <a:r>
                        <a:rPr lang="ru-RU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1140</a:t>
                      </a:r>
                      <a:r>
                        <a:rPr lang="ru-RU" dirty="0" smtClean="0"/>
                        <a:t> В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914400" y="6357958"/>
            <a:ext cx="7872442" cy="271442"/>
          </a:xfrm>
        </p:spPr>
        <p:txBody>
          <a:bodyPr/>
          <a:lstStyle/>
          <a:p>
            <a:pPr algn="r"/>
            <a:r>
              <a:rPr lang="ru-RU" sz="1000" dirty="0" smtClean="0">
                <a:latin typeface="Century Gothic" pitchFamily="34" charset="0"/>
              </a:rPr>
              <a:t>ЗАО "Лаборатория индустриальных технологий"</a:t>
            </a:r>
            <a:endParaRPr lang="ru-RU" sz="1000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Сравнение сетей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Сети городов и поселений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dirty="0" smtClean="0"/>
              <a:t>Сети предприятий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Значительная протяженность и разветвленность</a:t>
            </a:r>
          </a:p>
          <a:p>
            <a:r>
              <a:rPr lang="ru-RU" dirty="0" smtClean="0"/>
              <a:t>Электроэнергия распределяется множеству мелких потребителей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4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Малая протяженность</a:t>
            </a:r>
          </a:p>
          <a:p>
            <a:r>
              <a:rPr lang="ru-RU" dirty="0" smtClean="0"/>
              <a:t>Большая мощность</a:t>
            </a:r>
          </a:p>
          <a:p>
            <a:r>
              <a:rPr lang="ru-RU" dirty="0" smtClean="0"/>
              <a:t>Наличие мощных сосредоточенных нагрузок</a:t>
            </a:r>
          </a:p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Специфические нагрузки (нелинейные, несимметричные и др.)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914400" y="6357958"/>
            <a:ext cx="7872442" cy="271442"/>
          </a:xfrm>
        </p:spPr>
        <p:txBody>
          <a:bodyPr/>
          <a:lstStyle/>
          <a:p>
            <a:pPr algn="r"/>
            <a:r>
              <a:rPr lang="ru-RU" sz="1000" dirty="0" smtClean="0">
                <a:latin typeface="Century Gothic" pitchFamily="34" charset="0"/>
              </a:rPr>
              <a:t>ЗАО "Лаборатория индустриальных технологий"</a:t>
            </a:r>
            <a:endParaRPr lang="ru-RU" sz="1000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Типичная схема промпредприятия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447799"/>
            <a:ext cx="5784686" cy="5033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914400" y="6357958"/>
            <a:ext cx="7872442" cy="271442"/>
          </a:xfrm>
        </p:spPr>
        <p:txBody>
          <a:bodyPr/>
          <a:lstStyle/>
          <a:p>
            <a:pPr algn="r"/>
            <a:r>
              <a:rPr lang="ru-RU" sz="1000" dirty="0" smtClean="0">
                <a:latin typeface="Century Gothic" pitchFamily="34" charset="0"/>
              </a:rPr>
              <a:t>ЗАО "Лаборатория индустриальных технологий"</a:t>
            </a:r>
            <a:endParaRPr lang="ru-RU" sz="1000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3525</TotalTime>
  <Words>1399</Words>
  <Application>Microsoft Office PowerPoint</Application>
  <PresentationFormat>Экран (4:3)</PresentationFormat>
  <Paragraphs>258</Paragraphs>
  <Slides>24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6" baseType="lpstr">
      <vt:lpstr>Справедливость</vt:lpstr>
      <vt:lpstr>Microsoft Equation 3.0</vt:lpstr>
      <vt:lpstr>Энергоэффективные технологии распределения электроэнергии</vt:lpstr>
      <vt:lpstr>О фирме</vt:lpstr>
      <vt:lpstr>О руководителе</vt:lpstr>
      <vt:lpstr>Слайд 4</vt:lpstr>
      <vt:lpstr>Кто виноват?</vt:lpstr>
      <vt:lpstr>Что делать?</vt:lpstr>
      <vt:lpstr>Уровни напряжения</vt:lpstr>
      <vt:lpstr>Сравнение сетей</vt:lpstr>
      <vt:lpstr>Типичная схема промпредприятия</vt:lpstr>
      <vt:lpstr>Оптимальное напряжение двигателя</vt:lpstr>
      <vt:lpstr>Компромисс или оптимизация?</vt:lpstr>
      <vt:lpstr>Перспективное напряжение – 20 кВ</vt:lpstr>
      <vt:lpstr>Сравнение потерь в сетях 6 и 20 кВ</vt:lpstr>
      <vt:lpstr>Оптимальная схема</vt:lpstr>
      <vt:lpstr>Частотный привод</vt:lpstr>
      <vt:lpstr>3 кВ – возможно ли?</vt:lpstr>
      <vt:lpstr>Пример расчета потерь внутрицеховой сети</vt:lpstr>
      <vt:lpstr>Перемещаем ТП на 100 м…</vt:lpstr>
      <vt:lpstr>Последний параметр формулы</vt:lpstr>
      <vt:lpstr>Выводы</vt:lpstr>
      <vt:lpstr>Экономические аспекты</vt:lpstr>
      <vt:lpstr>Переходная схема</vt:lpstr>
      <vt:lpstr>Пример</vt:lpstr>
      <vt:lpstr>Спасибо за внимание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Тезисы</dc:title>
  <dc:creator>Макаров</dc:creator>
  <cp:lastModifiedBy>Макаров</cp:lastModifiedBy>
  <cp:revision>145</cp:revision>
  <dcterms:created xsi:type="dcterms:W3CDTF">2012-03-31T11:43:06Z</dcterms:created>
  <dcterms:modified xsi:type="dcterms:W3CDTF">2012-04-03T07:14:10Z</dcterms:modified>
</cp:coreProperties>
</file>