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4" r:id="rId4"/>
    <p:sldId id="275" r:id="rId5"/>
    <p:sldId id="259" r:id="rId6"/>
    <p:sldId id="269" r:id="rId7"/>
    <p:sldId id="270" r:id="rId8"/>
    <p:sldId id="271" r:id="rId9"/>
  </p:sldIdLst>
  <p:sldSz cx="9144000" cy="6858000" type="screen4x3"/>
  <p:notesSz cx="6804025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0C0C0"/>
    <a:srgbClr val="FFFF99"/>
    <a:srgbClr val="7CA1CE"/>
    <a:srgbClr val="4780C5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91" autoAdjust="0"/>
  </p:normalViewPr>
  <p:slideViewPr>
    <p:cSldViewPr>
      <p:cViewPr varScale="1">
        <p:scale>
          <a:sx n="70" d="100"/>
          <a:sy n="70" d="100"/>
        </p:scale>
        <p:origin x="-1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CDEB43-8952-4151-AE83-1B7820011AFE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13288"/>
            <a:ext cx="54419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798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24988"/>
            <a:ext cx="294798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0A5D6B-50B1-4E4F-9D6E-5BE12DB1A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BEF4E4-ED4C-4988-B9CC-52B2DD7D2D0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2B7DC6-8DE3-4B67-B62D-731A7D54EAF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94991-C199-4D6F-A363-D5D9D28D492B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6727-9D5C-42CE-9754-DF8A40ADB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1EEA4-9AAC-4D8D-8ED0-87B34A974ADE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4CB67-7B22-4DF1-83A1-1F59A7F6D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A8AE-9CAC-4761-B194-E7E4458C8817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92FB6-6A9E-445B-92FD-A69C8029A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E3A47-B373-4F12-AF0C-0DB6C0B2EA6B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FCBAE-A82B-42A6-A56F-9DB4D7635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B4445-B3D6-4662-8A12-0839098239F9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EFE9A-69DD-4EA5-9C43-B4FC46121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5146E-55F7-4720-9F1D-407D5D102490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1B9E4-1380-4792-A0A6-F390452C8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5B63-11D6-4D86-9F08-C82379DAFD4E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66437-18B8-4986-8CF1-0E20B2142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02BC-C93F-424A-B428-F080CD0A569C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8E9C-322C-4FFF-8D03-E3584CAED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7F68C-6377-4466-95A2-D6C52D8675C4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625-DE88-4027-9C0A-51AD479E6E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6DC0A-426D-410B-9690-037584729F33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2EC5E-81FE-4213-99C6-E9708A9B2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8B0B6-FC80-4D57-B1A6-31A6985D65A1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84C34-C963-4C97-A675-96E871D5B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D336F9-7104-456D-BFEA-D8E93295E17E}" type="datetimeFigureOut">
              <a:rPr lang="ru-RU"/>
              <a:pPr>
                <a:defRPr/>
              </a:pPr>
              <a:t>02.03.2010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3511ED-3610-48EE-A9AA-92DC51A26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5.gif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987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  <a:latin typeface="Arial Narrow" pitchFamily="34" charset="0"/>
              </a:rPr>
              <a:t>О выполнении Минэнерго поручений Правительства Российской Федерации по развитию газо- и нефтехимии</a:t>
            </a:r>
          </a:p>
        </p:txBody>
      </p:sp>
      <p:grpSp>
        <p:nvGrpSpPr>
          <p:cNvPr id="14338" name="Group 11"/>
          <p:cNvGrpSpPr>
            <a:grpSpLocks/>
          </p:cNvGrpSpPr>
          <p:nvPr/>
        </p:nvGrpSpPr>
        <p:grpSpPr bwMode="auto">
          <a:xfrm>
            <a:off x="411163" y="212725"/>
            <a:ext cx="8359775" cy="619125"/>
            <a:chOff x="259" y="134"/>
            <a:chExt cx="5266" cy="390"/>
          </a:xfrm>
        </p:grpSpPr>
        <p:pic>
          <p:nvPicPr>
            <p:cNvPr id="14340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9" y="134"/>
              <a:ext cx="351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1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60" y="134"/>
              <a:ext cx="365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1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4" y="434"/>
              <a:ext cx="4534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56" y="259"/>
              <a:ext cx="323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39" name="TextBox 9"/>
          <p:cNvSpPr txBox="1">
            <a:spLocks noChangeArrowheads="1"/>
          </p:cNvSpPr>
          <p:nvPr/>
        </p:nvSpPr>
        <p:spPr bwMode="auto">
          <a:xfrm>
            <a:off x="2786063" y="6357938"/>
            <a:ext cx="3643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  <a:latin typeface="Calibri" pitchFamily="34" charset="0"/>
              </a:rPr>
              <a:t>Март  2010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5"/>
          <p:cNvSpPr>
            <a:spLocks noGrp="1"/>
          </p:cNvSpPr>
          <p:nvPr>
            <p:ph idx="1"/>
          </p:nvPr>
        </p:nvSpPr>
        <p:spPr>
          <a:xfrm>
            <a:off x="1385888" y="1000125"/>
            <a:ext cx="1328737" cy="357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1800" b="1" smtClean="0"/>
              <a:t>Поручение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4313" y="2071688"/>
            <a:ext cx="571500" cy="5715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п.3</a:t>
            </a:r>
          </a:p>
        </p:txBody>
      </p:sp>
      <p:sp>
        <p:nvSpPr>
          <p:cNvPr id="19" name="Пятиугольник 18"/>
          <p:cNvSpPr>
            <a:spLocks noChangeArrowheads="1"/>
          </p:cNvSpPr>
          <p:nvPr/>
        </p:nvSpPr>
        <p:spPr bwMode="auto">
          <a:xfrm>
            <a:off x="785813" y="2071688"/>
            <a:ext cx="4286250" cy="571500"/>
          </a:xfrm>
          <a:prstGeom prst="homePlate">
            <a:avLst>
              <a:gd name="adj" fmla="val 153333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lt1"/>
                </a:solidFill>
                <a:latin typeface="+mn-lt"/>
              </a:rPr>
              <a:t>Проработать предложения по строительству инфраструктуры  для транспортировки УВС</a:t>
            </a:r>
          </a:p>
        </p:txBody>
      </p:sp>
      <p:sp>
        <p:nvSpPr>
          <p:cNvPr id="15364" name="Заголовок 1"/>
          <p:cNvSpPr>
            <a:spLocks noGrp="1"/>
          </p:cNvSpPr>
          <p:nvPr>
            <p:ph type="title"/>
          </p:nvPr>
        </p:nvSpPr>
        <p:spPr>
          <a:xfrm>
            <a:off x="1571625" y="142875"/>
            <a:ext cx="7072313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Исполнение Минэнерго протокола совещания у Председателя Правительства от 17 ноября 2009 г. </a:t>
            </a:r>
            <a:br>
              <a:rPr lang="ru-RU" sz="2000" b="1" smtClean="0">
                <a:solidFill>
                  <a:schemeClr val="bg1"/>
                </a:solidFill>
              </a:rPr>
            </a:br>
            <a:r>
              <a:rPr lang="ru-RU" sz="2000" b="1" smtClean="0">
                <a:solidFill>
                  <a:schemeClr val="bg1"/>
                </a:solidFill>
              </a:rPr>
              <a:t> (г. Нижнекамск) </a:t>
            </a:r>
          </a:p>
        </p:txBody>
      </p:sp>
      <p:grpSp>
        <p:nvGrpSpPr>
          <p:cNvPr id="15365" name="Группа 19"/>
          <p:cNvGrpSpPr>
            <a:grpSpLocks/>
          </p:cNvGrpSpPr>
          <p:nvPr/>
        </p:nvGrpSpPr>
        <p:grpSpPr bwMode="auto">
          <a:xfrm>
            <a:off x="214313" y="1428750"/>
            <a:ext cx="4857750" cy="571500"/>
            <a:chOff x="214282" y="1785926"/>
            <a:chExt cx="5166216" cy="135732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14282" y="1785926"/>
              <a:ext cx="607790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rgbClr val="4F81BD"/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п.2</a:t>
              </a:r>
            </a:p>
          </p:txBody>
        </p:sp>
        <p:sp>
          <p:nvSpPr>
            <p:cNvPr id="16" name="Пятиугольник 15"/>
            <p:cNvSpPr/>
            <p:nvPr/>
          </p:nvSpPr>
          <p:spPr>
            <a:xfrm>
              <a:off x="822072" y="1785926"/>
              <a:ext cx="4558426" cy="1357322"/>
            </a:xfrm>
            <a:prstGeom prst="homePlate">
              <a:avLst>
                <a:gd name="adj" fmla="val 6331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Разработать и утвердить План развития </a:t>
              </a:r>
              <a:r>
                <a:rPr lang="ru-RU" sz="1200" dirty="0" err="1"/>
                <a:t>газо</a:t>
              </a:r>
              <a:r>
                <a:rPr lang="ru-RU" sz="1200" dirty="0"/>
                <a:t>- и нефтехимии России на период до 2020 года</a:t>
              </a:r>
            </a:p>
          </p:txBody>
        </p:sp>
      </p:grpSp>
      <p:sp>
        <p:nvSpPr>
          <p:cNvPr id="15366" name="Содержимое 5"/>
          <p:cNvSpPr txBox="1">
            <a:spLocks/>
          </p:cNvSpPr>
          <p:nvPr/>
        </p:nvSpPr>
        <p:spPr bwMode="auto">
          <a:xfrm>
            <a:off x="5500688" y="1000125"/>
            <a:ext cx="13287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Calibri" pitchFamily="34" charset="0"/>
              </a:rPr>
              <a:t>Исполнено</a:t>
            </a:r>
          </a:p>
        </p:txBody>
      </p:sp>
      <p:sp>
        <p:nvSpPr>
          <p:cNvPr id="15367" name="Содержимое 5"/>
          <p:cNvSpPr txBox="1">
            <a:spLocks/>
          </p:cNvSpPr>
          <p:nvPr/>
        </p:nvSpPr>
        <p:spPr bwMode="auto">
          <a:xfrm>
            <a:off x="7386638" y="1000125"/>
            <a:ext cx="13287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Calibri" pitchFamily="34" charset="0"/>
              </a:rPr>
              <a:t>В работе</a:t>
            </a:r>
          </a:p>
        </p:txBody>
      </p:sp>
      <p:grpSp>
        <p:nvGrpSpPr>
          <p:cNvPr id="15368" name="Группа 19"/>
          <p:cNvGrpSpPr>
            <a:grpSpLocks/>
          </p:cNvGrpSpPr>
          <p:nvPr/>
        </p:nvGrpSpPr>
        <p:grpSpPr bwMode="auto">
          <a:xfrm>
            <a:off x="214313" y="2714625"/>
            <a:ext cx="4857750" cy="642938"/>
            <a:chOff x="214282" y="1785926"/>
            <a:chExt cx="4857784" cy="135732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214282" y="1785926"/>
              <a:ext cx="571504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п.4</a:t>
              </a:r>
            </a:p>
          </p:txBody>
        </p:sp>
        <p:sp>
          <p:nvSpPr>
            <p:cNvPr id="33" name="Пятиугольник 32"/>
            <p:cNvSpPr/>
            <p:nvPr/>
          </p:nvSpPr>
          <p:spPr>
            <a:xfrm>
              <a:off x="785786" y="1785926"/>
              <a:ext cx="4286280" cy="1357322"/>
            </a:xfrm>
            <a:prstGeom prst="homePlate">
              <a:avLst>
                <a:gd name="adj" fmla="val 5383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Проработать вопрос о балансе спроса и предложения СУГ, а также возможности использования </a:t>
              </a:r>
              <a:r>
                <a:rPr lang="ru-RU" sz="1200" dirty="0" err="1"/>
                <a:t>таможенно-тарифных</a:t>
              </a:r>
              <a:r>
                <a:rPr lang="ru-RU" sz="1200" dirty="0"/>
                <a:t> мер и регулирования тарифов на ж/</a:t>
              </a:r>
              <a:r>
                <a:rPr lang="ru-RU" sz="1200" dirty="0" err="1"/>
                <a:t>д</a:t>
              </a:r>
              <a:r>
                <a:rPr lang="ru-RU" sz="1200" dirty="0"/>
                <a:t> перевозки</a:t>
              </a: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214313" y="3429000"/>
            <a:ext cx="571500" cy="5715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п.5</a:t>
            </a:r>
          </a:p>
        </p:txBody>
      </p:sp>
      <p:sp>
        <p:nvSpPr>
          <p:cNvPr id="37" name="Пятиугольник 36"/>
          <p:cNvSpPr>
            <a:spLocks noChangeArrowheads="1"/>
          </p:cNvSpPr>
          <p:nvPr/>
        </p:nvSpPr>
        <p:spPr bwMode="auto">
          <a:xfrm>
            <a:off x="785813" y="3429000"/>
            <a:ext cx="4286250" cy="571500"/>
          </a:xfrm>
          <a:prstGeom prst="homePlate">
            <a:avLst>
              <a:gd name="adj" fmla="val 141111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lt1"/>
                </a:solidFill>
                <a:latin typeface="+mn-lt"/>
              </a:rPr>
              <a:t>Проработать вопрос об освобождении дополнительных видов импортного технологического оборудования от НДС</a:t>
            </a:r>
          </a:p>
        </p:txBody>
      </p:sp>
      <p:grpSp>
        <p:nvGrpSpPr>
          <p:cNvPr id="15370" name="Группа 19"/>
          <p:cNvGrpSpPr>
            <a:grpSpLocks/>
          </p:cNvGrpSpPr>
          <p:nvPr/>
        </p:nvGrpSpPr>
        <p:grpSpPr bwMode="auto">
          <a:xfrm>
            <a:off x="214313" y="4071938"/>
            <a:ext cx="4929187" cy="642937"/>
            <a:chOff x="214282" y="1785926"/>
            <a:chExt cx="4929222" cy="1357322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214282" y="1785926"/>
              <a:ext cx="571504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п.6</a:t>
              </a:r>
            </a:p>
          </p:txBody>
        </p:sp>
        <p:sp>
          <p:nvSpPr>
            <p:cNvPr id="40" name="Пятиугольник 39"/>
            <p:cNvSpPr/>
            <p:nvPr/>
          </p:nvSpPr>
          <p:spPr>
            <a:xfrm>
              <a:off x="785786" y="1785926"/>
              <a:ext cx="4357718" cy="1357322"/>
            </a:xfrm>
            <a:prstGeom prst="homePlate">
              <a:avLst>
                <a:gd name="adj" fmla="val 606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Провести анализ возможности удовлетворения отечественной </a:t>
              </a:r>
              <a:r>
                <a:rPr lang="ru-RU" sz="1200" dirty="0" err="1"/>
                <a:t>н</a:t>
              </a:r>
              <a:r>
                <a:rPr lang="ru-RU" sz="1200" dirty="0"/>
                <a:t>/</a:t>
              </a:r>
              <a:r>
                <a:rPr lang="ru-RU" sz="1200" dirty="0" err="1"/>
                <a:t>х</a:t>
              </a:r>
              <a:r>
                <a:rPr lang="ru-RU" sz="1200" dirty="0"/>
                <a:t> продукцией перспективных потребностей предприятий высокотехнологичных отраслей</a:t>
              </a: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214313" y="4786313"/>
            <a:ext cx="571500" cy="5715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п.7</a:t>
            </a:r>
          </a:p>
        </p:txBody>
      </p:sp>
      <p:sp>
        <p:nvSpPr>
          <p:cNvPr id="43" name="Пятиугольник 42"/>
          <p:cNvSpPr>
            <a:spLocks noChangeArrowheads="1"/>
          </p:cNvSpPr>
          <p:nvPr/>
        </p:nvSpPr>
        <p:spPr bwMode="auto">
          <a:xfrm>
            <a:off x="785813" y="4786313"/>
            <a:ext cx="4357687" cy="571500"/>
          </a:xfrm>
          <a:prstGeom prst="homePlate">
            <a:avLst>
              <a:gd name="adj" fmla="val 155006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lt1"/>
                </a:solidFill>
                <a:latin typeface="+mn-lt"/>
              </a:rPr>
              <a:t>Проработать вопрос о совершенствовании законодательной базы в сфере технического регулирования</a:t>
            </a:r>
          </a:p>
        </p:txBody>
      </p:sp>
      <p:grpSp>
        <p:nvGrpSpPr>
          <p:cNvPr id="15372" name="Группа 19"/>
          <p:cNvGrpSpPr>
            <a:grpSpLocks/>
          </p:cNvGrpSpPr>
          <p:nvPr/>
        </p:nvGrpSpPr>
        <p:grpSpPr bwMode="auto">
          <a:xfrm>
            <a:off x="214313" y="5429250"/>
            <a:ext cx="4929187" cy="571500"/>
            <a:chOff x="214282" y="1785926"/>
            <a:chExt cx="4929222" cy="135732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214282" y="1785926"/>
              <a:ext cx="571504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п.8</a:t>
              </a:r>
            </a:p>
          </p:txBody>
        </p:sp>
        <p:sp>
          <p:nvSpPr>
            <p:cNvPr id="46" name="Пятиугольник 45"/>
            <p:cNvSpPr/>
            <p:nvPr/>
          </p:nvSpPr>
          <p:spPr>
            <a:xfrm>
              <a:off x="785786" y="1785926"/>
              <a:ext cx="4357718" cy="1357322"/>
            </a:xfrm>
            <a:prstGeom prst="homePlate">
              <a:avLst>
                <a:gd name="adj" fmla="val 6465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Подготовить предложения по расширению применения отечественной нефтехимической продукции</a:t>
              </a:r>
            </a:p>
          </p:txBody>
        </p:sp>
      </p:grpSp>
      <p:grpSp>
        <p:nvGrpSpPr>
          <p:cNvPr id="15373" name="Группа 19"/>
          <p:cNvGrpSpPr>
            <a:grpSpLocks/>
          </p:cNvGrpSpPr>
          <p:nvPr/>
        </p:nvGrpSpPr>
        <p:grpSpPr bwMode="auto">
          <a:xfrm>
            <a:off x="214313" y="6072188"/>
            <a:ext cx="4929187" cy="642937"/>
            <a:chOff x="214282" y="1785926"/>
            <a:chExt cx="4929222" cy="1357322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214282" y="1785926"/>
              <a:ext cx="571504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/>
                <a:t>п.11</a:t>
              </a:r>
            </a:p>
          </p:txBody>
        </p:sp>
        <p:sp>
          <p:nvSpPr>
            <p:cNvPr id="49" name="Пятиугольник 48"/>
            <p:cNvSpPr/>
            <p:nvPr/>
          </p:nvSpPr>
          <p:spPr>
            <a:xfrm>
              <a:off x="785786" y="1785926"/>
              <a:ext cx="4357718" cy="1357322"/>
            </a:xfrm>
            <a:prstGeom prst="homePlate">
              <a:avLst>
                <a:gd name="adj" fmla="val 5622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Представить предложения о порядке взаимодействия федеральных органов исполнительной власти и компаний при реализации крупных инфраструктурных проектов</a:t>
              </a:r>
            </a:p>
          </p:txBody>
        </p:sp>
      </p:grpSp>
      <p:cxnSp>
        <p:nvCxnSpPr>
          <p:cNvPr id="51" name="Прямая соединительная линия 50"/>
          <p:cNvCxnSpPr/>
          <p:nvPr/>
        </p:nvCxnSpPr>
        <p:spPr>
          <a:xfrm>
            <a:off x="5286375" y="1355725"/>
            <a:ext cx="1643063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215188" y="1355725"/>
            <a:ext cx="164306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6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715250" y="1428750"/>
            <a:ext cx="4286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77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7715250" y="2000250"/>
            <a:ext cx="4286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78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5929313" y="2714625"/>
            <a:ext cx="4286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79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5929313" y="3357563"/>
            <a:ext cx="4286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80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5929313" y="4786313"/>
            <a:ext cx="4286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81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5929313" y="6072188"/>
            <a:ext cx="4286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82" name="Rectangle 6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7715250" y="4000500"/>
            <a:ext cx="4286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5383" name="Rectangle 6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7715250" y="5357813"/>
            <a:ext cx="4286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787400" eaLnBrk="0" hangingPunct="0"/>
            <a:r>
              <a:rPr lang="de-DE" sz="4000">
                <a:solidFill>
                  <a:srgbClr val="FF3300"/>
                </a:solidFill>
                <a:latin typeface="Wingdings" pitchFamily="2" charset="2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Группа 19"/>
          <p:cNvGrpSpPr>
            <a:grpSpLocks/>
          </p:cNvGrpSpPr>
          <p:nvPr/>
        </p:nvGrpSpPr>
        <p:grpSpPr bwMode="auto">
          <a:xfrm>
            <a:off x="142875" y="1214438"/>
            <a:ext cx="3214688" cy="714375"/>
            <a:chOff x="214283" y="1785926"/>
            <a:chExt cx="3357585" cy="1357322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14283" y="1785926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1.</a:t>
              </a:r>
            </a:p>
          </p:txBody>
        </p:sp>
        <p:sp>
          <p:nvSpPr>
            <p:cNvPr id="4" name="Пятиугольник 3"/>
            <p:cNvSpPr/>
            <p:nvPr/>
          </p:nvSpPr>
          <p:spPr>
            <a:xfrm>
              <a:off x="715019" y="1785926"/>
              <a:ext cx="2856849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Общая характеристика </a:t>
              </a:r>
              <a:r>
                <a:rPr lang="ru-RU" sz="1400" b="1" dirty="0" err="1"/>
                <a:t>н</a:t>
              </a:r>
              <a:r>
                <a:rPr lang="ru-RU" sz="1400" b="1" dirty="0"/>
                <a:t>/</a:t>
              </a:r>
              <a:r>
                <a:rPr lang="ru-RU" sz="1400" b="1" dirty="0" err="1"/>
                <a:t>х</a:t>
              </a:r>
              <a:r>
                <a:rPr lang="ru-RU" sz="1400" b="1" dirty="0"/>
                <a:t> отрасли в мире и в России</a:t>
              </a: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3500438" y="1143000"/>
            <a:ext cx="54292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Обзор основных мировых тенденций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Анализ факторов конкурентоспособности нефтехимии в отдельных регионах мира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Анализ места и роли России</a:t>
            </a:r>
          </a:p>
        </p:txBody>
      </p:sp>
      <p:grpSp>
        <p:nvGrpSpPr>
          <p:cNvPr id="20484" name="Группа 21"/>
          <p:cNvGrpSpPr>
            <a:grpSpLocks/>
          </p:cNvGrpSpPr>
          <p:nvPr/>
        </p:nvGrpSpPr>
        <p:grpSpPr bwMode="auto">
          <a:xfrm>
            <a:off x="142875" y="2143125"/>
            <a:ext cx="3214688" cy="785813"/>
            <a:chOff x="214282" y="4357694"/>
            <a:chExt cx="3357586" cy="1357322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214282" y="4357694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2.</a:t>
              </a:r>
            </a:p>
          </p:txBody>
        </p:sp>
        <p:sp>
          <p:nvSpPr>
            <p:cNvPr id="12" name="Пятиугольник 11"/>
            <p:cNvSpPr/>
            <p:nvPr/>
          </p:nvSpPr>
          <p:spPr>
            <a:xfrm>
              <a:off x="715018" y="4357694"/>
              <a:ext cx="2856850" cy="1357322"/>
            </a:xfrm>
            <a:prstGeom prst="homePlate">
              <a:avLst>
                <a:gd name="adj" fmla="val 445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Основные проблемы и стратегические цели развития российской нефтехимии 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500438" y="2143125"/>
            <a:ext cx="542925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Выявление слабых и сильных сторон российской нефтехимии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Определение основных целей и задач развития отрасли до 2020 г.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Формулирование разных сценариев развития</a:t>
            </a:r>
          </a:p>
        </p:txBody>
      </p:sp>
      <p:sp>
        <p:nvSpPr>
          <p:cNvPr id="20486" name="Заголовок 1"/>
          <p:cNvSpPr>
            <a:spLocks noGrp="1"/>
          </p:cNvSpPr>
          <p:nvPr>
            <p:ph type="title"/>
          </p:nvPr>
        </p:nvSpPr>
        <p:spPr>
          <a:xfrm>
            <a:off x="1571625" y="142875"/>
            <a:ext cx="6786563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Примерная структура Плана развития газохимии и нефтехимии России на период до 2020 года (1)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500438" y="3000375"/>
            <a:ext cx="5429250" cy="1000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Исследование текущего и перспективного спроса до 2020 г. на целевых экспортных рынках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Детальный анализ спроса на нефтехимическую продукцию в России, в том числе по основным отраслям-потребителям</a:t>
            </a:r>
          </a:p>
        </p:txBody>
      </p:sp>
      <p:grpSp>
        <p:nvGrpSpPr>
          <p:cNvPr id="20488" name="Группа 17"/>
          <p:cNvGrpSpPr>
            <a:grpSpLocks/>
          </p:cNvGrpSpPr>
          <p:nvPr/>
        </p:nvGrpSpPr>
        <p:grpSpPr bwMode="auto">
          <a:xfrm>
            <a:off x="142875" y="3071813"/>
            <a:ext cx="3214688" cy="785812"/>
            <a:chOff x="214282" y="2000240"/>
            <a:chExt cx="3357586" cy="1357322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715018" y="2000240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Оценка спроса на </a:t>
              </a:r>
              <a:r>
                <a:rPr lang="ru-RU" sz="1400" b="1" dirty="0" err="1"/>
                <a:t>н</a:t>
              </a:r>
              <a:r>
                <a:rPr lang="ru-RU" sz="1400" b="1" dirty="0"/>
                <a:t>/</a:t>
              </a:r>
              <a:r>
                <a:rPr lang="ru-RU" sz="1400" b="1" dirty="0" err="1"/>
                <a:t>х</a:t>
              </a:r>
              <a:r>
                <a:rPr lang="ru-RU" sz="1400" b="1" dirty="0"/>
                <a:t> продукцию 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14282" y="2000240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3.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500438" y="4071938"/>
            <a:ext cx="5429250" cy="142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Оценка действующих мощностей в России: технологический уровень, техническое состояние, загрузка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Анализ конкурентоспособности российских производителей на отечественном и зарубежном рынках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Определение рыночных ниш для нефтехимической продукции в России и на целевых экспортных рынках</a:t>
            </a:r>
          </a:p>
        </p:txBody>
      </p:sp>
      <p:grpSp>
        <p:nvGrpSpPr>
          <p:cNvPr id="20490" name="Группа 25"/>
          <p:cNvGrpSpPr>
            <a:grpSpLocks/>
          </p:cNvGrpSpPr>
          <p:nvPr/>
        </p:nvGrpSpPr>
        <p:grpSpPr bwMode="auto">
          <a:xfrm>
            <a:off x="142875" y="4357688"/>
            <a:ext cx="3214688" cy="857250"/>
            <a:chOff x="214282" y="4643446"/>
            <a:chExt cx="3357586" cy="1357322"/>
          </a:xfrm>
        </p:grpSpPr>
        <p:sp>
          <p:nvSpPr>
            <p:cNvPr id="27" name="Пятиугольник 26"/>
            <p:cNvSpPr/>
            <p:nvPr/>
          </p:nvSpPr>
          <p:spPr>
            <a:xfrm>
              <a:off x="715018" y="4643446"/>
              <a:ext cx="2856850" cy="1357322"/>
            </a:xfrm>
            <a:prstGeom prst="homePlate">
              <a:avLst>
                <a:gd name="adj" fmla="val 4313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Оценка предложения нефтехимической продукции</a:t>
              </a: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214282" y="4643446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4.</a:t>
              </a: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503613" y="5572125"/>
            <a:ext cx="5426075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Анализ российской сырьевой базы нефтехимии Составление балансов углеводородного </a:t>
            </a:r>
            <a:r>
              <a:rPr lang="ru-RU" sz="1400" dirty="0" err="1"/>
              <a:t>н</a:t>
            </a:r>
            <a:r>
              <a:rPr lang="ru-RU" sz="1400" dirty="0"/>
              <a:t>/</a:t>
            </a:r>
            <a:r>
              <a:rPr lang="ru-RU" sz="1400" dirty="0" err="1"/>
              <a:t>х</a:t>
            </a:r>
            <a:r>
              <a:rPr lang="ru-RU" sz="1400" dirty="0"/>
              <a:t> сырья и определение его дефицита или избытка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Подготовка предложений по сырьевой базе для обеспечения развития отрасли</a:t>
            </a:r>
          </a:p>
        </p:txBody>
      </p:sp>
      <p:grpSp>
        <p:nvGrpSpPr>
          <p:cNvPr id="20492" name="Группа 10"/>
          <p:cNvGrpSpPr>
            <a:grpSpLocks/>
          </p:cNvGrpSpPr>
          <p:nvPr/>
        </p:nvGrpSpPr>
        <p:grpSpPr bwMode="auto">
          <a:xfrm>
            <a:off x="142875" y="5786438"/>
            <a:ext cx="3214688" cy="785812"/>
            <a:chOff x="214282" y="4643446"/>
            <a:chExt cx="3357586" cy="1357322"/>
          </a:xfrm>
        </p:grpSpPr>
        <p:sp>
          <p:nvSpPr>
            <p:cNvPr id="31" name="Пятиугольник 30"/>
            <p:cNvSpPr/>
            <p:nvPr/>
          </p:nvSpPr>
          <p:spPr>
            <a:xfrm>
              <a:off x="715018" y="4643446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Сырьевое обеспечение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14282" y="4643446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5.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00438" y="1071563"/>
            <a:ext cx="5429250" cy="1785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Перечень и описание реализации важнейших инвестиционных проектов  и обеспечивающих мероприятий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Описание ключевых мероприятий государственной поддержки развития нефтехимии и смежных отраслей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Консолидация отдельных мероприятий в этапы реализации Плана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Анализ разных вариантов реализации Плана в зависимости от сценария развития отрасли </a:t>
            </a:r>
          </a:p>
        </p:txBody>
      </p:sp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1857375" y="142875"/>
            <a:ext cx="6429375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Примерная структура Плана развития газохимии и нефтехимии России на период до 2020 года (2)</a:t>
            </a:r>
          </a:p>
        </p:txBody>
      </p:sp>
      <p:grpSp>
        <p:nvGrpSpPr>
          <p:cNvPr id="22532" name="Группа 8"/>
          <p:cNvGrpSpPr>
            <a:grpSpLocks/>
          </p:cNvGrpSpPr>
          <p:nvPr/>
        </p:nvGrpSpPr>
        <p:grpSpPr bwMode="auto">
          <a:xfrm>
            <a:off x="214313" y="1643063"/>
            <a:ext cx="3214687" cy="785812"/>
            <a:chOff x="214282" y="2000240"/>
            <a:chExt cx="3357586" cy="1357322"/>
          </a:xfrm>
        </p:grpSpPr>
        <p:sp>
          <p:nvSpPr>
            <p:cNvPr id="4" name="Пятиугольник 3"/>
            <p:cNvSpPr/>
            <p:nvPr/>
          </p:nvSpPr>
          <p:spPr>
            <a:xfrm>
              <a:off x="715018" y="2000240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Этапы, сроки и основные решаемые задачи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14282" y="2000240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6.</a:t>
              </a: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3500438" y="2928938"/>
            <a:ext cx="5429250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Определение потребности в финансовых средствах Определение источников, объемов и сроков финансирования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Описание принципов совместного использования инфраструктуры в случае </a:t>
            </a:r>
            <a:r>
              <a:rPr lang="ru-RU" sz="1400" dirty="0" err="1"/>
              <a:t>частно-государственного</a:t>
            </a:r>
            <a:r>
              <a:rPr lang="ru-RU" sz="1400" dirty="0"/>
              <a:t> партнерства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Оценка бюджетных поступлений от реализации Плана</a:t>
            </a:r>
          </a:p>
        </p:txBody>
      </p:sp>
      <p:grpSp>
        <p:nvGrpSpPr>
          <p:cNvPr id="22534" name="Группа 8"/>
          <p:cNvGrpSpPr>
            <a:grpSpLocks/>
          </p:cNvGrpSpPr>
          <p:nvPr/>
        </p:nvGrpSpPr>
        <p:grpSpPr bwMode="auto">
          <a:xfrm>
            <a:off x="214313" y="3214688"/>
            <a:ext cx="3214687" cy="785812"/>
            <a:chOff x="214282" y="2000240"/>
            <a:chExt cx="3357586" cy="1357322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715018" y="2000240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Потребность в финансировании и бюджетный эффект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14282" y="2000240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7.</a:t>
              </a: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3500438" y="4357688"/>
            <a:ext cx="542925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Описание процедур контроля внутри государственных структур, а также взаимодействия между государственными структурами и бизнесом по реализации Плана</a:t>
            </a:r>
          </a:p>
        </p:txBody>
      </p:sp>
      <p:grpSp>
        <p:nvGrpSpPr>
          <p:cNvPr id="22536" name="Группа 10"/>
          <p:cNvGrpSpPr>
            <a:grpSpLocks/>
          </p:cNvGrpSpPr>
          <p:nvPr/>
        </p:nvGrpSpPr>
        <p:grpSpPr bwMode="auto">
          <a:xfrm>
            <a:off x="214313" y="4572000"/>
            <a:ext cx="3214687" cy="785813"/>
            <a:chOff x="214282" y="4643446"/>
            <a:chExt cx="3357586" cy="1357322"/>
          </a:xfrm>
        </p:grpSpPr>
        <p:sp>
          <p:nvSpPr>
            <p:cNvPr id="22" name="Пятиугольник 21"/>
            <p:cNvSpPr/>
            <p:nvPr/>
          </p:nvSpPr>
          <p:spPr>
            <a:xfrm>
              <a:off x="715018" y="4643446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Мониторинг реализации Плана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14282" y="4643446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8.</a:t>
              </a: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3500438" y="5572125"/>
            <a:ext cx="5429250" cy="1214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Подробный план мероприятий с указанием конкретных действий, сроков и ответственных </a:t>
            </a:r>
          </a:p>
          <a:p>
            <a:pPr marL="180975" indent="-1809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/>
              <a:t>Подробное описание мероприятий по государственной поддержке развития отрасли</a:t>
            </a:r>
          </a:p>
        </p:txBody>
      </p:sp>
      <p:grpSp>
        <p:nvGrpSpPr>
          <p:cNvPr id="22538" name="Группа 8"/>
          <p:cNvGrpSpPr>
            <a:grpSpLocks/>
          </p:cNvGrpSpPr>
          <p:nvPr/>
        </p:nvGrpSpPr>
        <p:grpSpPr bwMode="auto">
          <a:xfrm>
            <a:off x="214313" y="5786438"/>
            <a:ext cx="3214687" cy="842962"/>
            <a:chOff x="214282" y="2000240"/>
            <a:chExt cx="3357586" cy="1357322"/>
          </a:xfrm>
        </p:grpSpPr>
        <p:sp>
          <p:nvSpPr>
            <p:cNvPr id="26" name="Пятиугольник 25"/>
            <p:cNvSpPr/>
            <p:nvPr/>
          </p:nvSpPr>
          <p:spPr>
            <a:xfrm>
              <a:off x="715018" y="2000240"/>
              <a:ext cx="2856850" cy="13573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/>
                <a:t>План мероприятий по развитию </a:t>
              </a:r>
              <a:r>
                <a:rPr lang="ru-RU" sz="1400" b="1" dirty="0" err="1"/>
                <a:t>газохимии</a:t>
              </a:r>
              <a:r>
                <a:rPr lang="ru-RU" sz="1400" b="1" dirty="0"/>
                <a:t> и нефтехимии России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14282" y="2000240"/>
              <a:ext cx="500736" cy="135732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9.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Содержимое 5"/>
          <p:cNvSpPr>
            <a:spLocks noGrp="1"/>
          </p:cNvSpPr>
          <p:nvPr>
            <p:ph idx="1"/>
          </p:nvPr>
        </p:nvSpPr>
        <p:spPr>
          <a:xfrm>
            <a:off x="500063" y="1071563"/>
            <a:ext cx="3857625" cy="7143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/>
              <a:t> Прогноз экспорта СУГ  </a:t>
            </a:r>
          </a:p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1800" b="1" dirty="0" smtClean="0"/>
              <a:t> 2010-2020 гг. (млн. т.)               </a:t>
            </a:r>
          </a:p>
        </p:txBody>
      </p:sp>
      <p:sp>
        <p:nvSpPr>
          <p:cNvPr id="16392" name="Заголовок 1"/>
          <p:cNvSpPr>
            <a:spLocks noGrp="1"/>
          </p:cNvSpPr>
          <p:nvPr>
            <p:ph type="title"/>
          </p:nvPr>
        </p:nvSpPr>
        <p:spPr>
          <a:xfrm>
            <a:off x="2071688" y="142875"/>
            <a:ext cx="5572125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Исполнение пункта 4: баланс спроса и предложения СУГ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14875" y="1500188"/>
            <a:ext cx="4214813" cy="4143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Предложенные </a:t>
            </a:r>
            <a:r>
              <a:rPr lang="ru-RU" dirty="0" err="1"/>
              <a:t>таможенно</a:t>
            </a:r>
            <a:r>
              <a:rPr lang="ru-RU" dirty="0"/>
              <a:t> - тарифные меры и меры по регулированию тарифов на железнодорожные перевозки: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/>
              <a:t>привязка экспортных пошлин на СУГ к котировкам на границе с Польшей;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- введение исключительных тарифов или использование понижающих коэффициентов к базовым тарифам по определенным направлениям ж/</a:t>
            </a:r>
            <a:r>
              <a:rPr lang="ru-RU" dirty="0" err="1"/>
              <a:t>д</a:t>
            </a:r>
            <a:r>
              <a:rPr lang="ru-RU" dirty="0"/>
              <a:t> перевозок СУГ внутри России</a:t>
            </a:r>
          </a:p>
        </p:txBody>
      </p:sp>
      <p:graphicFrame>
        <p:nvGraphicFramePr>
          <p:cNvPr id="16389" name="Диаграмма 21"/>
          <p:cNvGraphicFramePr>
            <a:graphicFrameLocks/>
          </p:cNvGraphicFramePr>
          <p:nvPr/>
        </p:nvGraphicFramePr>
        <p:xfrm>
          <a:off x="714375" y="1928813"/>
          <a:ext cx="3214688" cy="4000500"/>
        </p:xfrm>
        <a:graphic>
          <a:graphicData uri="http://schemas.openxmlformats.org/presentationml/2006/ole">
            <p:oleObj spid="_x0000_s16389" r:id="rId4" imgW="3218967" imgH="4005419" progId="Excel.Chart.8">
              <p:embed/>
            </p:oleObj>
          </a:graphicData>
        </a:graphic>
      </p:graphicFrame>
      <p:sp>
        <p:nvSpPr>
          <p:cNvPr id="23" name="Овал 22"/>
          <p:cNvSpPr/>
          <p:nvPr/>
        </p:nvSpPr>
        <p:spPr>
          <a:xfrm>
            <a:off x="1143000" y="3214688"/>
            <a:ext cx="857250" cy="428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28 %</a:t>
            </a:r>
          </a:p>
        </p:txBody>
      </p:sp>
      <p:sp>
        <p:nvSpPr>
          <p:cNvPr id="24" name="Овал 23"/>
          <p:cNvSpPr/>
          <p:nvPr/>
        </p:nvSpPr>
        <p:spPr>
          <a:xfrm>
            <a:off x="1928813" y="2500313"/>
            <a:ext cx="857250" cy="428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33 %</a:t>
            </a:r>
          </a:p>
        </p:txBody>
      </p:sp>
      <p:sp>
        <p:nvSpPr>
          <p:cNvPr id="25" name="Овал 24"/>
          <p:cNvSpPr/>
          <p:nvPr/>
        </p:nvSpPr>
        <p:spPr>
          <a:xfrm>
            <a:off x="2857500" y="2000250"/>
            <a:ext cx="857250" cy="428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25 %</a:t>
            </a:r>
          </a:p>
        </p:txBody>
      </p:sp>
      <p:sp>
        <p:nvSpPr>
          <p:cNvPr id="26" name="Овал 25"/>
          <p:cNvSpPr/>
          <p:nvPr/>
        </p:nvSpPr>
        <p:spPr>
          <a:xfrm>
            <a:off x="1000125" y="6215063"/>
            <a:ext cx="857250" cy="428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28 %</a:t>
            </a:r>
          </a:p>
        </p:txBody>
      </p:sp>
      <p:sp>
        <p:nvSpPr>
          <p:cNvPr id="16398" name="TextBox 26"/>
          <p:cNvSpPr txBox="1">
            <a:spLocks noChangeArrowheads="1"/>
          </p:cNvSpPr>
          <p:nvPr/>
        </p:nvSpPr>
        <p:spPr bwMode="auto">
          <a:xfrm>
            <a:off x="1857375" y="6264275"/>
            <a:ext cx="4786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alibri" pitchFamily="34" charset="0"/>
              </a:rPr>
              <a:t>- доля экспорта в объеме производства СУГ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5"/>
          <p:cNvSpPr>
            <a:spLocks noGrp="1"/>
          </p:cNvSpPr>
          <p:nvPr>
            <p:ph idx="1"/>
          </p:nvPr>
        </p:nvSpPr>
        <p:spPr>
          <a:xfrm>
            <a:off x="457200" y="1071563"/>
            <a:ext cx="8472488" cy="56435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b="1" smtClean="0"/>
              <a:t>Основание для освобождения                          Примеры оборудования</a:t>
            </a:r>
            <a:br>
              <a:rPr lang="ru-RU" sz="2000" b="1" smtClean="0"/>
            </a:br>
            <a:r>
              <a:rPr lang="ru-RU" sz="2000" b="1" smtClean="0"/>
              <a:t>от уплаты пошлин</a:t>
            </a:r>
          </a:p>
        </p:txBody>
      </p:sp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1928813" y="142875"/>
            <a:ext cx="6357937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Исполнение пункта 5: освобождение технологического оборудования от НДС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00563" y="1428750"/>
            <a:ext cx="4429125" cy="5214938"/>
          </a:xfrm>
          <a:prstGeom prst="rect">
            <a:avLst/>
          </a:prstGeom>
          <a:solidFill>
            <a:srgbClr val="9696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/>
              <a:t>8402-8471 </a:t>
            </a:r>
            <a:r>
              <a:rPr lang="ru-RU" sz="1400" dirty="0"/>
              <a:t>(коды ТН ВЭД):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/>
              <a:t> котлы паровые, турбины на водяном пару и турбины паровые, насосы, промышленные кондиционеры, аппараты для дистилляции или ректификации, теплообменники, краны, клапаны, арматура для трубопроводов, котлов, резервуаров, цистерн баков, включая редукционные и терморегулируемые клапаны и др.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/>
              <a:t>8504-8543: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/>
              <a:t> трансформаторы, печи и камеры электрические, машины и аппаратура для гальванопокрытия электролиза и др.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u="sng" dirty="0"/>
              <a:t>9016-9033: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400" dirty="0"/>
              <a:t> машины и устройства электронные, </a:t>
            </a:r>
            <a:br>
              <a:rPr lang="ru-RU" sz="1400" dirty="0"/>
            </a:br>
            <a:r>
              <a:rPr lang="ru-RU" sz="1400" dirty="0"/>
              <a:t>термометры жидкостные, электронные расходомеры, манометры со спиралью или металлической диафрагмой, </a:t>
            </a:r>
            <a:r>
              <a:rPr lang="ru-RU" sz="1400" dirty="0" err="1"/>
              <a:t>газо</a:t>
            </a:r>
            <a:r>
              <a:rPr lang="ru-RU" sz="1400" dirty="0"/>
              <a:t>- или </a:t>
            </a:r>
            <a:r>
              <a:rPr lang="ru-RU" sz="1400" dirty="0" err="1"/>
              <a:t>дымоанализаторы</a:t>
            </a:r>
            <a:r>
              <a:rPr lang="ru-RU" sz="1400" dirty="0"/>
              <a:t>, счетчики газа, приборы измерительные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 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500063" y="1857375"/>
            <a:ext cx="3643312" cy="4500563"/>
          </a:xfrm>
          <a:prstGeom prst="homePlate">
            <a:avLst>
              <a:gd name="adj" fmla="val 32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/>
              <a:t>Отсутствие аналогов, производимых на территории Российской Федерации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400" dirty="0"/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/>
              <a:t>Необходимость закупки запчастей строго у производителей ранее поставленного импортного оборудования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400" dirty="0"/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400" dirty="0"/>
              <a:t>Поставки в рамках технологических линий, аналоги которых не производятся  на территории Российской Федерации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5"/>
          <p:cNvSpPr>
            <a:spLocks noGrp="1"/>
          </p:cNvSpPr>
          <p:nvPr>
            <p:ph idx="1"/>
          </p:nvPr>
        </p:nvSpPr>
        <p:spPr>
          <a:xfrm>
            <a:off x="28575" y="1071563"/>
            <a:ext cx="4257675" cy="92868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1800" b="1" smtClean="0"/>
              <a:t>Сферы регулирования, требующие улучшения</a:t>
            </a:r>
          </a:p>
        </p:txBody>
      </p:sp>
      <p:sp>
        <p:nvSpPr>
          <p:cNvPr id="18435" name="Пятиугольник 18"/>
          <p:cNvSpPr>
            <a:spLocks noChangeArrowheads="1"/>
          </p:cNvSpPr>
          <p:nvPr/>
        </p:nvSpPr>
        <p:spPr bwMode="auto">
          <a:xfrm>
            <a:off x="357188" y="1785938"/>
            <a:ext cx="3143250" cy="928687"/>
          </a:xfrm>
          <a:prstGeom prst="homePlate">
            <a:avLst>
              <a:gd name="adj" fmla="val 27735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Землеустройство </a:t>
            </a:r>
          </a:p>
        </p:txBody>
      </p:sp>
      <p:sp>
        <p:nvSpPr>
          <p:cNvPr id="18436" name="Заголовок 1"/>
          <p:cNvSpPr>
            <a:spLocks noGrp="1"/>
          </p:cNvSpPr>
          <p:nvPr>
            <p:ph type="title"/>
          </p:nvPr>
        </p:nvSpPr>
        <p:spPr>
          <a:xfrm>
            <a:off x="1928813" y="142875"/>
            <a:ext cx="5429250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Исполнение пункта 7: совершенствование технического регулирования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86188" y="1643063"/>
            <a:ext cx="5214937" cy="147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/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Упрощение процедуры перевода защитных лесов в земли иных категорий на период строительства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Упрощение процедуры оформления лесных участков в аренду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</p:txBody>
      </p:sp>
      <p:sp>
        <p:nvSpPr>
          <p:cNvPr id="18438" name="Пятиугольник 13"/>
          <p:cNvSpPr>
            <a:spLocks noChangeArrowheads="1"/>
          </p:cNvSpPr>
          <p:nvPr/>
        </p:nvSpPr>
        <p:spPr bwMode="auto">
          <a:xfrm>
            <a:off x="357188" y="3571875"/>
            <a:ext cx="3276600" cy="1000125"/>
          </a:xfrm>
          <a:prstGeom prst="homePlate">
            <a:avLst>
              <a:gd name="adj" fmla="val 27741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Процедуры проведения экспертиз проектной документации</a:t>
            </a:r>
          </a:p>
        </p:txBody>
      </p:sp>
      <p:sp>
        <p:nvSpPr>
          <p:cNvPr id="18439" name="Пятиугольник 16"/>
          <p:cNvSpPr>
            <a:spLocks noChangeArrowheads="1"/>
          </p:cNvSpPr>
          <p:nvPr/>
        </p:nvSpPr>
        <p:spPr bwMode="auto">
          <a:xfrm>
            <a:off x="357188" y="5429250"/>
            <a:ext cx="3343275" cy="928688"/>
          </a:xfrm>
          <a:prstGeom prst="homePlate">
            <a:avLst>
              <a:gd name="adj" fmla="val 27733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Проектирование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86188" y="3224213"/>
            <a:ext cx="5214937" cy="171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Актуализация Градостроительного кодекса Российской Федерации, Постановления Правительства Российской Федерации от 05.03.2007 №145 </a:t>
            </a:r>
            <a:br>
              <a:rPr lang="ru-RU" sz="1600" dirty="0"/>
            </a:br>
            <a:r>
              <a:rPr lang="ru-RU" sz="1600" dirty="0"/>
              <a:t>«О порядке организации и проведения государственной экспертизы проектной документации и результатов инженерных изысканий»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786188" y="5081588"/>
            <a:ext cx="5214937" cy="1633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Приведение национальных стандартов к международным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/>
              <a:t>Обеспечение внедрения современных прогрессивных требований к проектированию, строительству и эксплуатации магистральных трубопроводов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</p:txBody>
      </p:sp>
      <p:sp>
        <p:nvSpPr>
          <p:cNvPr id="18442" name="Содержимое 5"/>
          <p:cNvSpPr txBox="1">
            <a:spLocks/>
          </p:cNvSpPr>
          <p:nvPr/>
        </p:nvSpPr>
        <p:spPr bwMode="auto">
          <a:xfrm>
            <a:off x="5572125" y="1143000"/>
            <a:ext cx="2286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Calibri" pitchFamily="34" charset="0"/>
              </a:rPr>
              <a:t>Примеры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5"/>
          <p:cNvSpPr>
            <a:spLocks noGrp="1"/>
          </p:cNvSpPr>
          <p:nvPr>
            <p:ph idx="1"/>
          </p:nvPr>
        </p:nvSpPr>
        <p:spPr>
          <a:xfrm>
            <a:off x="1171575" y="1143000"/>
            <a:ext cx="1400175" cy="42862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1800" b="1" smtClean="0"/>
              <a:t>Компания</a:t>
            </a:r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1928813" y="142875"/>
            <a:ext cx="6143625" cy="78581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Исполнение пункта 11: участие государства в реализации крупных инфраструктурных проектов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4688" y="1628775"/>
            <a:ext cx="5572125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Комплекс переработки газа месторождений Северного Каспия в этилен, полиэтилен</a:t>
            </a:r>
            <a:endParaRPr lang="ru-RU" sz="1600" b="1" dirty="0"/>
          </a:p>
        </p:txBody>
      </p:sp>
      <p:sp>
        <p:nvSpPr>
          <p:cNvPr id="19461" name="Пятиугольник 13"/>
          <p:cNvSpPr>
            <a:spLocks noChangeArrowheads="1"/>
          </p:cNvSpPr>
          <p:nvPr/>
        </p:nvSpPr>
        <p:spPr bwMode="auto">
          <a:xfrm>
            <a:off x="282575" y="1628775"/>
            <a:ext cx="2776538" cy="847725"/>
          </a:xfrm>
          <a:prstGeom prst="homePlate">
            <a:avLst>
              <a:gd name="adj" fmla="val 27446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ОАО «НК «ЛУКОЙЛ»</a:t>
            </a:r>
          </a:p>
        </p:txBody>
      </p:sp>
      <p:sp>
        <p:nvSpPr>
          <p:cNvPr id="19462" name="Пятиугольник 16"/>
          <p:cNvSpPr>
            <a:spLocks noChangeArrowheads="1"/>
          </p:cNvSpPr>
          <p:nvPr/>
        </p:nvSpPr>
        <p:spPr bwMode="auto">
          <a:xfrm>
            <a:off x="282575" y="2557463"/>
            <a:ext cx="2776538" cy="785812"/>
          </a:xfrm>
          <a:prstGeom prst="homePlate">
            <a:avLst>
              <a:gd name="adj" fmla="val 27449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ОАО «ТАИФ-НК»</a:t>
            </a:r>
          </a:p>
        </p:txBody>
      </p:sp>
      <p:sp>
        <p:nvSpPr>
          <p:cNvPr id="19463" name="Пятиугольник 19"/>
          <p:cNvSpPr>
            <a:spLocks noChangeArrowheads="1"/>
          </p:cNvSpPr>
          <p:nvPr/>
        </p:nvSpPr>
        <p:spPr bwMode="auto">
          <a:xfrm>
            <a:off x="282575" y="4643438"/>
            <a:ext cx="2776538" cy="919162"/>
          </a:xfrm>
          <a:prstGeom prst="homePlate">
            <a:avLst>
              <a:gd name="adj" fmla="val 27452"/>
            </a:avLst>
          </a:prstGeom>
          <a:solidFill>
            <a:srgbClr val="95231F"/>
          </a:solidFill>
          <a:ln w="28575" algn="ctr">
            <a:noFill/>
            <a:round/>
            <a:headEnd/>
            <a:tailEnd/>
          </a:ln>
        </p:spPr>
        <p:txBody>
          <a:bodyPr anchor="ctr"/>
          <a:lstStyle/>
          <a:p>
            <a:pPr marL="177800"/>
            <a:r>
              <a:rPr lang="ru-RU" sz="2400" b="1" baseline="-25000">
                <a:solidFill>
                  <a:srgbClr val="FFFFFF"/>
                </a:solidFill>
                <a:latin typeface="Calibri" pitchFamily="34" charset="0"/>
              </a:rPr>
              <a:t>ОАО «СИБУР Холдинг»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14688" y="2557463"/>
            <a:ext cx="5572125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Комплекс глубокой переработки тяжелых остатков </a:t>
            </a:r>
            <a:br>
              <a:rPr lang="ru-RU" sz="1600" dirty="0"/>
            </a:br>
            <a:r>
              <a:rPr lang="ru-RU" sz="1600" dirty="0"/>
              <a:t>в г. Нижнекамске</a:t>
            </a:r>
            <a:endParaRPr lang="ru-RU" sz="1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214688" y="3357563"/>
            <a:ext cx="5572125" cy="3357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Строительство </a:t>
            </a:r>
            <a:r>
              <a:rPr lang="ru-RU" sz="1600" dirty="0" err="1"/>
              <a:t>Усть-Кутского</a:t>
            </a:r>
            <a:r>
              <a:rPr lang="ru-RU" sz="1600" dirty="0"/>
              <a:t> ГПЗ и ГХК для переработки газа с месторождений севера Иркутской области и юга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Строительство Заполярного ГПЗ для переработки попутного нефтяного газа месторождений севера Красноярского края и ЯНАО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Строительство производства ПВХ в Нижегородской области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Северные заводы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Продуктопровод </a:t>
            </a:r>
            <a:r>
              <a:rPr lang="ru-RU" sz="1600" dirty="0" err="1"/>
              <a:t>Южно-Балыкского</a:t>
            </a:r>
            <a:r>
              <a:rPr lang="ru-RU" sz="1600" dirty="0"/>
              <a:t> ГПК до газофракционирующего и </a:t>
            </a:r>
            <a:r>
              <a:rPr lang="ru-RU" sz="1600" dirty="0" err="1"/>
              <a:t>газохимического</a:t>
            </a:r>
            <a:r>
              <a:rPr lang="ru-RU" sz="1600" dirty="0"/>
              <a:t> комплекса </a:t>
            </a:r>
            <a:r>
              <a:rPr lang="ru-RU" sz="1600" dirty="0" err="1"/>
              <a:t>Тобольск-Нефтехим</a:t>
            </a:r>
            <a:endParaRPr lang="ru-RU" sz="1600" dirty="0"/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1600" dirty="0"/>
              <a:t>Строительство комплекса производства полипропилена мощностью  500 тыс. тонн в год </a:t>
            </a:r>
            <a:br>
              <a:rPr lang="ru-RU" sz="1600" dirty="0"/>
            </a:br>
            <a:r>
              <a:rPr lang="ru-RU" sz="1600" dirty="0"/>
              <a:t>на ООО «Тобольск-Полимер»</a:t>
            </a:r>
            <a:endParaRPr lang="ru-RU" sz="1600" b="1" dirty="0"/>
          </a:p>
        </p:txBody>
      </p:sp>
      <p:sp>
        <p:nvSpPr>
          <p:cNvPr id="19466" name="Содержимое 5"/>
          <p:cNvSpPr txBox="1">
            <a:spLocks/>
          </p:cNvSpPr>
          <p:nvPr/>
        </p:nvSpPr>
        <p:spPr bwMode="auto">
          <a:xfrm>
            <a:off x="3214688" y="1000125"/>
            <a:ext cx="55006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ru-RU" b="1">
                <a:latin typeface="Calibri" pitchFamily="34" charset="0"/>
              </a:rPr>
              <a:t>Реализуемые проекты в части строительства                                                                                   инфраструктуры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824</Words>
  <Application>Microsoft Office PowerPoint</Application>
  <PresentationFormat>Экран (4:3)</PresentationFormat>
  <Paragraphs>134</Paragraphs>
  <Slides>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Arial Narrow</vt:lpstr>
      <vt:lpstr>Wingdings</vt:lpstr>
      <vt:lpstr>Тема Office</vt:lpstr>
      <vt:lpstr>Диаграмма Microsoft Excel</vt:lpstr>
      <vt:lpstr>О выполнении Минэнерго поручений Правительства Российской Федерации по развитию газо- и нефтехимии</vt:lpstr>
      <vt:lpstr>Исполнение Минэнерго протокола совещания у Председателя Правительства от 17 ноября 2009 г.   (г. Нижнекамск) </vt:lpstr>
      <vt:lpstr>Примерная структура Плана развития газохимии и нефтехимии России на период до 2020 года (1)</vt:lpstr>
      <vt:lpstr>Примерная структура Плана развития газохимии и нефтехимии России на период до 2020 года (2)</vt:lpstr>
      <vt:lpstr>Исполнение пункта 4: баланс спроса и предложения СУГ</vt:lpstr>
      <vt:lpstr>Исполнение пункта 5: освобождение технологического оборудования от НДС  </vt:lpstr>
      <vt:lpstr>Исполнение пункта 7: совершенствование технического регулирования </vt:lpstr>
      <vt:lpstr>Исполнение пункта 11: участие государства в реализации крупных инфраструктурных проектов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мерах по развитию газо- и нефтехимии</dc:title>
  <dc:creator>NabiullinFT</dc:creator>
  <cp:lastModifiedBy>user</cp:lastModifiedBy>
  <cp:revision>102</cp:revision>
  <dcterms:created xsi:type="dcterms:W3CDTF">2010-02-27T12:48:07Z</dcterms:created>
  <dcterms:modified xsi:type="dcterms:W3CDTF">2010-03-02T08:02:59Z</dcterms:modified>
</cp:coreProperties>
</file>